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26" r:id="rId4"/>
    <p:sldId id="323" r:id="rId5"/>
    <p:sldId id="324" r:id="rId6"/>
    <p:sldId id="325" r:id="rId7"/>
    <p:sldId id="317" r:id="rId8"/>
    <p:sldId id="321" r:id="rId9"/>
    <p:sldId id="322" r:id="rId10"/>
    <p:sldId id="318" r:id="rId11"/>
    <p:sldId id="320" r:id="rId12"/>
    <p:sldId id="327" r:id="rId13"/>
    <p:sldId id="319" r:id="rId14"/>
    <p:sldId id="328" r:id="rId15"/>
    <p:sldId id="258" r:id="rId16"/>
    <p:sldId id="259" r:id="rId17"/>
    <p:sldId id="260" r:id="rId18"/>
    <p:sldId id="261" r:id="rId19"/>
    <p:sldId id="262" r:id="rId20"/>
    <p:sldId id="264" r:id="rId21"/>
    <p:sldId id="265" r:id="rId22"/>
    <p:sldId id="266" r:id="rId23"/>
    <p:sldId id="267" r:id="rId24"/>
    <p:sldId id="268" r:id="rId25"/>
    <p:sldId id="269" r:id="rId26"/>
    <p:sldId id="270" r:id="rId27"/>
    <p:sldId id="271" r:id="rId28"/>
    <p:sldId id="272" r:id="rId29"/>
    <p:sldId id="273" r:id="rId30"/>
    <p:sldId id="314" r:id="rId31"/>
    <p:sldId id="315" r:id="rId32"/>
    <p:sldId id="316" r:id="rId33"/>
    <p:sldId id="274" r:id="rId34"/>
    <p:sldId id="308" r:id="rId35"/>
    <p:sldId id="309" r:id="rId36"/>
    <p:sldId id="275" r:id="rId37"/>
    <p:sldId id="276" r:id="rId38"/>
    <p:sldId id="277" r:id="rId39"/>
    <p:sldId id="278" r:id="rId40"/>
    <p:sldId id="279" r:id="rId41"/>
    <p:sldId id="280" r:id="rId42"/>
    <p:sldId id="281" r:id="rId43"/>
    <p:sldId id="284" r:id="rId44"/>
    <p:sldId id="282" r:id="rId45"/>
    <p:sldId id="283" r:id="rId46"/>
    <p:sldId id="285" r:id="rId47"/>
    <p:sldId id="286" r:id="rId48"/>
    <p:sldId id="287" r:id="rId49"/>
    <p:sldId id="288" r:id="rId50"/>
    <p:sldId id="310" r:id="rId51"/>
    <p:sldId id="289" r:id="rId52"/>
    <p:sldId id="290" r:id="rId53"/>
    <p:sldId id="291" r:id="rId54"/>
    <p:sldId id="292" r:id="rId55"/>
    <p:sldId id="293" r:id="rId56"/>
    <p:sldId id="294" r:id="rId57"/>
    <p:sldId id="295" r:id="rId58"/>
    <p:sldId id="296" r:id="rId59"/>
    <p:sldId id="297" r:id="rId60"/>
    <p:sldId id="298" r:id="rId61"/>
    <p:sldId id="299" r:id="rId62"/>
    <p:sldId id="311" r:id="rId63"/>
    <p:sldId id="329" r:id="rId64"/>
    <p:sldId id="330" r:id="rId65"/>
    <p:sldId id="331" r:id="rId66"/>
    <p:sldId id="332" r:id="rId67"/>
    <p:sldId id="333" r:id="rId68"/>
    <p:sldId id="312" r:id="rId69"/>
    <p:sldId id="334" r:id="rId70"/>
    <p:sldId id="335" r:id="rId71"/>
    <p:sldId id="301" r:id="rId72"/>
    <p:sldId id="302" r:id="rId73"/>
    <p:sldId id="303" r:id="rId74"/>
    <p:sldId id="307" r:id="rId75"/>
    <p:sldId id="304" r:id="rId76"/>
    <p:sldId id="305" r:id="rId77"/>
    <p:sldId id="306" r:id="rId78"/>
    <p:sldId id="300" r:id="rId79"/>
    <p:sldId id="336" r:id="rId80"/>
    <p:sldId id="337" r:id="rId81"/>
    <p:sldId id="313" r:id="rId82"/>
    <p:sldId id="339" r:id="rId83"/>
    <p:sldId id="338" r:id="rId84"/>
    <p:sldId id="340"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226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D:\bgw\templatesReportes\templateReportePreguntasUsuari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bgw\templatesReportes\templateReportePreguntasUsuario.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[templateReportePreguntasUsuario.xlsx]DistribucionCorrectasIncorrecta!TablaDinámica4</c:name>
    <c:fmtId val="1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DistribucionCorrectasIncorrecta!$B$6</c:f>
              <c:strCache>
                <c:ptCount val="1"/>
                <c:pt idx="0">
                  <c:v>Respuestas Correctas</c:v>
                </c:pt>
              </c:strCache>
            </c:strRef>
          </c:tx>
          <c:spPr>
            <a:solidFill>
              <a:schemeClr val="accent1"/>
            </a:solidFill>
            <a:ln>
              <a:noFill/>
            </a:ln>
            <a:effectLst/>
          </c:spPr>
          <c:invertIfNegative val="0"/>
          <c:cat>
            <c:multiLvlStrRef>
              <c:f>DistribucionCorrectasIncorrecta!$A$7:$A$17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DistribucionCorrectasIncorrecta!$B$7:$B$17</c:f>
              <c:numCache>
                <c:formatCode>General</c:formatCode>
                <c:ptCount val="9"/>
                <c:pt idx="0">
                  <c:v>2</c:v>
                </c:pt>
                <c:pt idx="1">
                  <c:v>0</c:v>
                </c:pt>
                <c:pt idx="2">
                  <c:v>0</c:v>
                </c:pt>
                <c:pt idx="3">
                  <c:v>0</c:v>
                </c:pt>
                <c:pt idx="4">
                  <c:v>4</c:v>
                </c:pt>
                <c:pt idx="5">
                  <c:v>2</c:v>
                </c:pt>
                <c:pt idx="6">
                  <c:v>0</c:v>
                </c:pt>
                <c:pt idx="7">
                  <c:v>2</c:v>
                </c:pt>
                <c:pt idx="8">
                  <c:v>2</c:v>
                </c:pt>
              </c:numCache>
            </c:numRef>
          </c:val>
          <c:extLst>
            <c:ext xmlns:c16="http://schemas.microsoft.com/office/drawing/2014/chart" uri="{C3380CC4-5D6E-409C-BE32-E72D297353CC}">
              <c16:uniqueId val="{00000000-865A-42C0-ADD5-2B9C03801E35}"/>
            </c:ext>
          </c:extLst>
        </c:ser>
        <c:ser>
          <c:idx val="1"/>
          <c:order val="1"/>
          <c:tx>
            <c:strRef>
              <c:f>DistribucionCorrectasIncorrecta!$C$6</c:f>
              <c:strCache>
                <c:ptCount val="1"/>
                <c:pt idx="0">
                  <c:v>Respuestas Incorrectas</c:v>
                </c:pt>
              </c:strCache>
            </c:strRef>
          </c:tx>
          <c:spPr>
            <a:solidFill>
              <a:schemeClr val="accent2"/>
            </a:solidFill>
            <a:ln>
              <a:noFill/>
            </a:ln>
            <a:effectLst/>
          </c:spPr>
          <c:invertIfNegative val="0"/>
          <c:cat>
            <c:multiLvlStrRef>
              <c:f>DistribucionCorrectasIncorrecta!$A$7:$A$17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DistribucionCorrectasIncorrecta!$C$7:$C$17</c:f>
              <c:numCache>
                <c:formatCode>General</c:formatCode>
                <c:ptCount val="9"/>
                <c:pt idx="0">
                  <c:v>2</c:v>
                </c:pt>
                <c:pt idx="1">
                  <c:v>4</c:v>
                </c:pt>
                <c:pt idx="2">
                  <c:v>4</c:v>
                </c:pt>
                <c:pt idx="3">
                  <c:v>4</c:v>
                </c:pt>
                <c:pt idx="4">
                  <c:v>0</c:v>
                </c:pt>
                <c:pt idx="5">
                  <c:v>2</c:v>
                </c:pt>
                <c:pt idx="6">
                  <c:v>4</c:v>
                </c:pt>
                <c:pt idx="7">
                  <c:v>2</c:v>
                </c:pt>
                <c:pt idx="8">
                  <c:v>2</c:v>
                </c:pt>
              </c:numCache>
            </c:numRef>
          </c:val>
          <c:extLst>
            <c:ext xmlns:c16="http://schemas.microsoft.com/office/drawing/2014/chart" uri="{C3380CC4-5D6E-409C-BE32-E72D297353CC}">
              <c16:uniqueId val="{00000001-865A-42C0-ADD5-2B9C03801E35}"/>
            </c:ext>
          </c:extLst>
        </c:ser>
        <c:dLbls>
          <c:showLegendKey val="0"/>
          <c:showVal val="0"/>
          <c:showCatName val="0"/>
          <c:showSerName val="0"/>
          <c:showPercent val="0"/>
          <c:showBubbleSize val="0"/>
        </c:dLbls>
        <c:gapWidth val="219"/>
        <c:overlap val="-27"/>
        <c:axId val="104257551"/>
        <c:axId val="104260911"/>
      </c:barChart>
      <c:catAx>
        <c:axId val="104257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04260911"/>
        <c:crosses val="autoZero"/>
        <c:auto val="1"/>
        <c:lblAlgn val="ctr"/>
        <c:lblOffset val="100"/>
        <c:noMultiLvlLbl val="0"/>
      </c:catAx>
      <c:valAx>
        <c:axId val="104260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042575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6"/>
    </mc:Choice>
    <mc:Fallback>
      <c:style val="6"/>
    </mc:Fallback>
  </mc:AlternateContent>
  <c:pivotSource>
    <c:name>[templateReportePreguntasUsuario.xlsx]DistribucionOpciones!TablaDinámica1</c:name>
    <c:fmtId val="21"/>
  </c:pivotSource>
  <c:chart>
    <c:autoTitleDeleted val="0"/>
    <c:pivotFmts>
      <c:pivotFmt>
        <c:idx val="0"/>
        <c:spPr>
          <a:solidFill>
            <a:schemeClr val="accent4"/>
          </a:solidFill>
          <a:ln>
            <a:noFill/>
          </a:ln>
          <a:effectLst/>
        </c:spPr>
        <c:marker>
          <c:symbol val="circle"/>
          <c:size val="5"/>
          <c:spPr>
            <a:solidFill>
              <a:schemeClr val="accent4">
                <a:shade val="58000"/>
              </a:schemeClr>
            </a:solidFill>
            <a:ln w="9525">
              <a:solidFill>
                <a:schemeClr val="accent4">
                  <a:shade val="58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circle"/>
          <c:size val="5"/>
          <c:spPr>
            <a:solidFill>
              <a:schemeClr val="accent4">
                <a:shade val="86000"/>
              </a:schemeClr>
            </a:solidFill>
            <a:ln w="9525">
              <a:solidFill>
                <a:schemeClr val="accent4">
                  <a:shade val="86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circle"/>
          <c:size val="5"/>
          <c:spPr>
            <a:solidFill>
              <a:schemeClr val="accent4">
                <a:tint val="86000"/>
              </a:schemeClr>
            </a:solidFill>
            <a:ln w="9525">
              <a:solidFill>
                <a:schemeClr val="accent4">
                  <a:tint val="86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circle"/>
          <c:size val="5"/>
          <c:spPr>
            <a:solidFill>
              <a:schemeClr val="accent4">
                <a:tint val="58000"/>
              </a:schemeClr>
            </a:solidFill>
            <a:ln w="9525">
              <a:solidFill>
                <a:schemeClr val="accent4">
                  <a:tint val="58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DistribucionOpciones!$B$6</c:f>
              <c:strCache>
                <c:ptCount val="1"/>
                <c:pt idx="0">
                  <c:v>A</c:v>
                </c:pt>
              </c:strCache>
            </c:strRef>
          </c:tx>
          <c:spPr>
            <a:solidFill>
              <a:schemeClr val="accent4">
                <a:shade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DistribucionOpciones!$B$7:$B$17</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0-7D40-4CB6-8C43-C085BBC0DCDB}"/>
            </c:ext>
          </c:extLst>
        </c:ser>
        <c:ser>
          <c:idx val="1"/>
          <c:order val="1"/>
          <c:tx>
            <c:strRef>
              <c:f>DistribucionOpciones!$C$6</c:f>
              <c:strCache>
                <c:ptCount val="1"/>
                <c:pt idx="0">
                  <c:v>B</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DistribucionOpciones!$C$7:$C$17</c:f>
              <c:numCache>
                <c:formatCode>General</c:formatCode>
                <c:ptCount val="9"/>
                <c:pt idx="0">
                  <c:v>2</c:v>
                </c:pt>
                <c:pt idx="1">
                  <c:v>2</c:v>
                </c:pt>
                <c:pt idx="2">
                  <c:v>2</c:v>
                </c:pt>
                <c:pt idx="3">
                  <c:v>4</c:v>
                </c:pt>
                <c:pt idx="4">
                  <c:v>0</c:v>
                </c:pt>
                <c:pt idx="5">
                  <c:v>2</c:v>
                </c:pt>
                <c:pt idx="6">
                  <c:v>4</c:v>
                </c:pt>
                <c:pt idx="7">
                  <c:v>0</c:v>
                </c:pt>
                <c:pt idx="8">
                  <c:v>4</c:v>
                </c:pt>
              </c:numCache>
            </c:numRef>
          </c:val>
          <c:extLst>
            <c:ext xmlns:c16="http://schemas.microsoft.com/office/drawing/2014/chart" uri="{C3380CC4-5D6E-409C-BE32-E72D297353CC}">
              <c16:uniqueId val="{00000001-7D40-4CB6-8C43-C085BBC0DCDB}"/>
            </c:ext>
          </c:extLst>
        </c:ser>
        <c:ser>
          <c:idx val="2"/>
          <c:order val="2"/>
          <c:tx>
            <c:strRef>
              <c:f>DistribucionOpciones!$D$6</c:f>
              <c:strCache>
                <c:ptCount val="1"/>
                <c:pt idx="0">
                  <c:v>C</c:v>
                </c:pt>
              </c:strCache>
            </c:strRef>
          </c:tx>
          <c:spPr>
            <a:solidFill>
              <a:schemeClr val="accent4">
                <a:tint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DistribucionOpciones!$D$7:$D$17</c:f>
              <c:numCache>
                <c:formatCode>General</c:formatCode>
                <c:ptCount val="9"/>
                <c:pt idx="0">
                  <c:v>2</c:v>
                </c:pt>
                <c:pt idx="1">
                  <c:v>0</c:v>
                </c:pt>
                <c:pt idx="2">
                  <c:v>0</c:v>
                </c:pt>
                <c:pt idx="3">
                  <c:v>0</c:v>
                </c:pt>
                <c:pt idx="4">
                  <c:v>4</c:v>
                </c:pt>
                <c:pt idx="5">
                  <c:v>0</c:v>
                </c:pt>
                <c:pt idx="6">
                  <c:v>0</c:v>
                </c:pt>
                <c:pt idx="7">
                  <c:v>2</c:v>
                </c:pt>
                <c:pt idx="8">
                  <c:v>0</c:v>
                </c:pt>
              </c:numCache>
            </c:numRef>
          </c:val>
          <c:extLst>
            <c:ext xmlns:c16="http://schemas.microsoft.com/office/drawing/2014/chart" uri="{C3380CC4-5D6E-409C-BE32-E72D297353CC}">
              <c16:uniqueId val="{00000002-7D40-4CB6-8C43-C085BBC0DCDB}"/>
            </c:ext>
          </c:extLst>
        </c:ser>
        <c:ser>
          <c:idx val="3"/>
          <c:order val="3"/>
          <c:tx>
            <c:strRef>
              <c:f>DistribucionOpciones!$E$6</c:f>
              <c:strCache>
                <c:ptCount val="1"/>
                <c:pt idx="0">
                  <c:v>D</c:v>
                </c:pt>
              </c:strCache>
            </c:strRef>
          </c:tx>
          <c:spPr>
            <a:solidFill>
              <a:schemeClr val="accent4">
                <a:tint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DistribucionOpciones!$E$7:$E$17</c:f>
              <c:numCache>
                <c:formatCode>General</c:formatCode>
                <c:ptCount val="9"/>
                <c:pt idx="0">
                  <c:v>0</c:v>
                </c:pt>
                <c:pt idx="1">
                  <c:v>2</c:v>
                </c:pt>
                <c:pt idx="2">
                  <c:v>2</c:v>
                </c:pt>
                <c:pt idx="3">
                  <c:v>0</c:v>
                </c:pt>
                <c:pt idx="4">
                  <c:v>0</c:v>
                </c:pt>
                <c:pt idx="5">
                  <c:v>2</c:v>
                </c:pt>
                <c:pt idx="6">
                  <c:v>0</c:v>
                </c:pt>
                <c:pt idx="7">
                  <c:v>2</c:v>
                </c:pt>
                <c:pt idx="8">
                  <c:v>0</c:v>
                </c:pt>
              </c:numCache>
            </c:numRef>
          </c:val>
          <c:extLst>
            <c:ext xmlns:c16="http://schemas.microsoft.com/office/drawing/2014/chart" uri="{C3380CC4-5D6E-409C-BE32-E72D297353CC}">
              <c16:uniqueId val="{00000003-7D40-4CB6-8C43-C085BBC0DCDB}"/>
            </c:ext>
          </c:extLst>
        </c:ser>
        <c:dLbls>
          <c:dLblPos val="outEnd"/>
          <c:showLegendKey val="0"/>
          <c:showVal val="1"/>
          <c:showCatName val="0"/>
          <c:showSerName val="0"/>
          <c:showPercent val="0"/>
          <c:showBubbleSize val="0"/>
        </c:dLbls>
        <c:gapWidth val="219"/>
        <c:overlap val="-27"/>
        <c:axId val="1887569599"/>
        <c:axId val="1887571519"/>
      </c:barChart>
      <c:catAx>
        <c:axId val="1887569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887571519"/>
        <c:crosses val="autoZero"/>
        <c:auto val="1"/>
        <c:lblAlgn val="ctr"/>
        <c:lblOffset val="100"/>
        <c:noMultiLvlLbl val="0"/>
      </c:catAx>
      <c:valAx>
        <c:axId val="1887571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8875695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7/30/2024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7/30/2024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7/30/2024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7/30/2024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7/30/2024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moodle.org/plugins/report_customsq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moodle.org/404/en/Upload_user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66FD37-E1F5-4FF6-BD3D-BBF56D6B0675}"/>
              </a:ext>
            </a:extLst>
          </p:cNvPr>
          <p:cNvSpPr>
            <a:spLocks noGrp="1"/>
          </p:cNvSpPr>
          <p:nvPr>
            <p:ph type="ctrTitle"/>
          </p:nvPr>
        </p:nvSpPr>
        <p:spPr/>
        <p:txBody>
          <a:bodyPr/>
          <a:lstStyle/>
          <a:p>
            <a:r>
              <a:rPr lang="en-US" dirty="0"/>
              <a:t>Moodle</a:t>
            </a:r>
            <a:endParaRPr lang="es-MX" dirty="0"/>
          </a:p>
        </p:txBody>
      </p:sp>
      <p:sp>
        <p:nvSpPr>
          <p:cNvPr id="3" name="Subtítulo 2">
            <a:extLst>
              <a:ext uri="{FF2B5EF4-FFF2-40B4-BE49-F238E27FC236}">
                <a16:creationId xmlns:a16="http://schemas.microsoft.com/office/drawing/2014/main" id="{606B69CB-DB3F-4E92-BF7E-13F70C5D37E4}"/>
              </a:ext>
            </a:extLst>
          </p:cNvPr>
          <p:cNvSpPr>
            <a:spLocks noGrp="1"/>
          </p:cNvSpPr>
          <p:nvPr>
            <p:ph type="subTitle" idx="1"/>
          </p:nvPr>
        </p:nvSpPr>
        <p:spPr/>
        <p:txBody>
          <a:bodyPr/>
          <a:lstStyle/>
          <a:p>
            <a:r>
              <a:rPr lang="es-MX" dirty="0"/>
              <a:t>Temas</a:t>
            </a:r>
            <a:r>
              <a:rPr lang="en-US" dirty="0"/>
              <a:t>, </a:t>
            </a:r>
            <a:r>
              <a:rPr lang="es-MX" dirty="0"/>
              <a:t>Exámenes</a:t>
            </a:r>
            <a:r>
              <a:rPr lang="en-US" dirty="0"/>
              <a:t> y </a:t>
            </a:r>
            <a:r>
              <a:rPr lang="es-MX" dirty="0"/>
              <a:t>Reportes</a:t>
            </a:r>
          </a:p>
        </p:txBody>
      </p:sp>
    </p:spTree>
    <p:extLst>
      <p:ext uri="{BB962C8B-B14F-4D97-AF65-F5344CB8AC3E}">
        <p14:creationId xmlns:p14="http://schemas.microsoft.com/office/powerpoint/2010/main" val="14938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878E5-37F0-F6C1-F4D7-2672616CFD09}"/>
              </a:ext>
            </a:extLst>
          </p:cNvPr>
          <p:cNvSpPr>
            <a:spLocks noGrp="1"/>
          </p:cNvSpPr>
          <p:nvPr>
            <p:ph type="title"/>
          </p:nvPr>
        </p:nvSpPr>
        <p:spPr/>
        <p:txBody>
          <a:bodyPr/>
          <a:lstStyle/>
          <a:p>
            <a:r>
              <a:rPr lang="es-MX" dirty="0"/>
              <a:t>Configuración del </a:t>
            </a:r>
            <a:r>
              <a:rPr lang="es-MX" dirty="0" err="1"/>
              <a:t>Dashboard</a:t>
            </a:r>
            <a:r>
              <a:rPr lang="es-MX" dirty="0"/>
              <a:t> de usuarios</a:t>
            </a:r>
          </a:p>
        </p:txBody>
      </p:sp>
      <p:sp>
        <p:nvSpPr>
          <p:cNvPr id="3" name="Marcador de contenido 2">
            <a:extLst>
              <a:ext uri="{FF2B5EF4-FFF2-40B4-BE49-F238E27FC236}">
                <a16:creationId xmlns:a16="http://schemas.microsoft.com/office/drawing/2014/main" id="{7EA5BB89-1064-1DFC-9BCD-87B0DA6F1BF5}"/>
              </a:ext>
            </a:extLst>
          </p:cNvPr>
          <p:cNvSpPr>
            <a:spLocks noGrp="1"/>
          </p:cNvSpPr>
          <p:nvPr>
            <p:ph idx="1"/>
          </p:nvPr>
        </p:nvSpPr>
        <p:spPr>
          <a:xfrm>
            <a:off x="1371600" y="1981200"/>
            <a:ext cx="9601200" cy="1305464"/>
          </a:xfrm>
        </p:spPr>
        <p:txBody>
          <a:bodyPr/>
          <a:lstStyle/>
          <a:p>
            <a:r>
              <a:rPr lang="es-MX" dirty="0"/>
              <a:t>Podemos configurar el </a:t>
            </a:r>
            <a:r>
              <a:rPr lang="es-MX" dirty="0" err="1"/>
              <a:t>Dasboard</a:t>
            </a:r>
            <a:r>
              <a:rPr lang="es-MX" dirty="0"/>
              <a:t> de bienvenida para todos los usuarios de la plataforma, para ello debemos ir a Administración del sitio -&gt; Apariencia -&gt; Tablero por defecto, para que los cambios se visualicen a todos los usuarios, Se  debe reiniciar el tablero desde el administrador único para todos los usuarios.</a:t>
            </a:r>
          </a:p>
          <a:p>
            <a:endParaRPr lang="es-MX" dirty="0"/>
          </a:p>
        </p:txBody>
      </p:sp>
      <p:pic>
        <p:nvPicPr>
          <p:cNvPr id="7" name="Imagen 6">
            <a:extLst>
              <a:ext uri="{FF2B5EF4-FFF2-40B4-BE49-F238E27FC236}">
                <a16:creationId xmlns:a16="http://schemas.microsoft.com/office/drawing/2014/main" id="{2E8FB859-8752-ED90-FFBE-DF0576DB7F31}"/>
              </a:ext>
            </a:extLst>
          </p:cNvPr>
          <p:cNvPicPr>
            <a:picLocks noChangeAspect="1"/>
          </p:cNvPicPr>
          <p:nvPr/>
        </p:nvPicPr>
        <p:blipFill>
          <a:blip r:embed="rId2"/>
          <a:stretch>
            <a:fillRect/>
          </a:stretch>
        </p:blipFill>
        <p:spPr>
          <a:xfrm>
            <a:off x="2397709" y="3286664"/>
            <a:ext cx="7396581" cy="3295330"/>
          </a:xfrm>
          <a:prstGeom prst="rect">
            <a:avLst/>
          </a:prstGeom>
        </p:spPr>
      </p:pic>
      <p:sp>
        <p:nvSpPr>
          <p:cNvPr id="4" name="Rectángulo 3">
            <a:extLst>
              <a:ext uri="{FF2B5EF4-FFF2-40B4-BE49-F238E27FC236}">
                <a16:creationId xmlns:a16="http://schemas.microsoft.com/office/drawing/2014/main" id="{BAD14187-4BB3-B9C8-6542-AB4E746A9156}"/>
              </a:ext>
            </a:extLst>
          </p:cNvPr>
          <p:cNvSpPr/>
          <p:nvPr/>
        </p:nvSpPr>
        <p:spPr>
          <a:xfrm>
            <a:off x="8060924" y="3467100"/>
            <a:ext cx="1961965" cy="5100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4152411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8938F-60AF-520B-693C-DDF3A26651EB}"/>
              </a:ext>
            </a:extLst>
          </p:cNvPr>
          <p:cNvSpPr>
            <a:spLocks noGrp="1"/>
          </p:cNvSpPr>
          <p:nvPr>
            <p:ph type="title"/>
          </p:nvPr>
        </p:nvSpPr>
        <p:spPr/>
        <p:txBody>
          <a:bodyPr/>
          <a:lstStyle/>
          <a:p>
            <a:r>
              <a:rPr lang="es-MX" dirty="0"/>
              <a:t>Configuración de bloques Moodle</a:t>
            </a:r>
          </a:p>
        </p:txBody>
      </p:sp>
      <p:sp>
        <p:nvSpPr>
          <p:cNvPr id="3" name="Marcador de contenido 2">
            <a:extLst>
              <a:ext uri="{FF2B5EF4-FFF2-40B4-BE49-F238E27FC236}">
                <a16:creationId xmlns:a16="http://schemas.microsoft.com/office/drawing/2014/main" id="{6DBC2B86-75E0-807B-9B8B-F06BE77B54CB}"/>
              </a:ext>
            </a:extLst>
          </p:cNvPr>
          <p:cNvSpPr>
            <a:spLocks noGrp="1"/>
          </p:cNvSpPr>
          <p:nvPr>
            <p:ph idx="1"/>
          </p:nvPr>
        </p:nvSpPr>
        <p:spPr>
          <a:xfrm>
            <a:off x="1219200" y="1744463"/>
            <a:ext cx="9601200" cy="3581400"/>
          </a:xfrm>
        </p:spPr>
        <p:txBody>
          <a:bodyPr/>
          <a:lstStyle/>
          <a:p>
            <a:r>
              <a:rPr lang="es-MX" dirty="0"/>
              <a:t>Podemos configurar bloques de contenido en nuestro </a:t>
            </a:r>
            <a:r>
              <a:rPr lang="es-MX" dirty="0" err="1"/>
              <a:t>Dashboard</a:t>
            </a:r>
            <a:r>
              <a:rPr lang="es-MX" dirty="0"/>
              <a:t>, para ello es necesario activar el modo edición y agregar el bloque deseado.</a:t>
            </a:r>
          </a:p>
          <a:p>
            <a:endParaRPr lang="es-MX" dirty="0"/>
          </a:p>
        </p:txBody>
      </p:sp>
      <p:pic>
        <p:nvPicPr>
          <p:cNvPr id="7" name="Imagen 6">
            <a:extLst>
              <a:ext uri="{FF2B5EF4-FFF2-40B4-BE49-F238E27FC236}">
                <a16:creationId xmlns:a16="http://schemas.microsoft.com/office/drawing/2014/main" id="{22CA72A9-CD17-0606-1837-ACB2C3475911}"/>
              </a:ext>
            </a:extLst>
          </p:cNvPr>
          <p:cNvPicPr>
            <a:picLocks noChangeAspect="1"/>
          </p:cNvPicPr>
          <p:nvPr/>
        </p:nvPicPr>
        <p:blipFill>
          <a:blip r:embed="rId2"/>
          <a:stretch>
            <a:fillRect/>
          </a:stretch>
        </p:blipFill>
        <p:spPr>
          <a:xfrm>
            <a:off x="2549421" y="3067750"/>
            <a:ext cx="7093158" cy="3493528"/>
          </a:xfrm>
          <a:prstGeom prst="rect">
            <a:avLst/>
          </a:prstGeom>
        </p:spPr>
      </p:pic>
    </p:spTree>
    <p:extLst>
      <p:ext uri="{BB962C8B-B14F-4D97-AF65-F5344CB8AC3E}">
        <p14:creationId xmlns:p14="http://schemas.microsoft.com/office/powerpoint/2010/main" val="7790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CDDC30-43E5-5913-F576-982F81E2F8AD}"/>
              </a:ext>
            </a:extLst>
          </p:cNvPr>
          <p:cNvSpPr>
            <a:spLocks noGrp="1"/>
          </p:cNvSpPr>
          <p:nvPr>
            <p:ph type="title"/>
          </p:nvPr>
        </p:nvSpPr>
        <p:spPr/>
        <p:txBody>
          <a:bodyPr/>
          <a:lstStyle/>
          <a:p>
            <a:r>
              <a:rPr lang="es-MX" dirty="0"/>
              <a:t>Permisos de bloques</a:t>
            </a:r>
          </a:p>
        </p:txBody>
      </p:sp>
      <p:sp>
        <p:nvSpPr>
          <p:cNvPr id="3" name="Marcador de contenido 2">
            <a:extLst>
              <a:ext uri="{FF2B5EF4-FFF2-40B4-BE49-F238E27FC236}">
                <a16:creationId xmlns:a16="http://schemas.microsoft.com/office/drawing/2014/main" id="{9CD0213D-60F5-4A05-8564-64263F92EDC3}"/>
              </a:ext>
            </a:extLst>
          </p:cNvPr>
          <p:cNvSpPr>
            <a:spLocks noGrp="1"/>
          </p:cNvSpPr>
          <p:nvPr>
            <p:ph idx="1"/>
          </p:nvPr>
        </p:nvSpPr>
        <p:spPr/>
        <p:txBody>
          <a:bodyPr/>
          <a:lstStyle/>
          <a:p>
            <a:r>
              <a:rPr lang="es-MX" dirty="0"/>
              <a:t>Podemos asignar permisos para editar un bloque, verlo o prohibir que un rol lo vea: </a:t>
            </a:r>
          </a:p>
        </p:txBody>
      </p:sp>
      <p:pic>
        <p:nvPicPr>
          <p:cNvPr id="5" name="Imagen 4">
            <a:extLst>
              <a:ext uri="{FF2B5EF4-FFF2-40B4-BE49-F238E27FC236}">
                <a16:creationId xmlns:a16="http://schemas.microsoft.com/office/drawing/2014/main" id="{D2787643-78D9-9745-6F23-A4A023672B54}"/>
              </a:ext>
            </a:extLst>
          </p:cNvPr>
          <p:cNvPicPr>
            <a:picLocks noChangeAspect="1"/>
          </p:cNvPicPr>
          <p:nvPr/>
        </p:nvPicPr>
        <p:blipFill>
          <a:blip r:embed="rId2"/>
          <a:stretch>
            <a:fillRect/>
          </a:stretch>
        </p:blipFill>
        <p:spPr>
          <a:xfrm>
            <a:off x="2857131" y="3036521"/>
            <a:ext cx="6630137" cy="3461572"/>
          </a:xfrm>
          <a:prstGeom prst="rect">
            <a:avLst/>
          </a:prstGeom>
        </p:spPr>
      </p:pic>
    </p:spTree>
    <p:extLst>
      <p:ext uri="{BB962C8B-B14F-4D97-AF65-F5344CB8AC3E}">
        <p14:creationId xmlns:p14="http://schemas.microsoft.com/office/powerpoint/2010/main" val="2726385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7CDAE-7FB3-076A-2973-D9E66244069B}"/>
              </a:ext>
            </a:extLst>
          </p:cNvPr>
          <p:cNvSpPr>
            <a:spLocks noGrp="1"/>
          </p:cNvSpPr>
          <p:nvPr>
            <p:ph type="title"/>
          </p:nvPr>
        </p:nvSpPr>
        <p:spPr/>
        <p:txBody>
          <a:bodyPr/>
          <a:lstStyle/>
          <a:p>
            <a:r>
              <a:rPr lang="es-MX" dirty="0"/>
              <a:t>Configuración de categorías de cursos Moodle</a:t>
            </a:r>
          </a:p>
        </p:txBody>
      </p:sp>
      <p:sp>
        <p:nvSpPr>
          <p:cNvPr id="3" name="Marcador de contenido 2">
            <a:extLst>
              <a:ext uri="{FF2B5EF4-FFF2-40B4-BE49-F238E27FC236}">
                <a16:creationId xmlns:a16="http://schemas.microsoft.com/office/drawing/2014/main" id="{6D95ADC0-6AEF-783E-FF67-6DEC87F14FBF}"/>
              </a:ext>
            </a:extLst>
          </p:cNvPr>
          <p:cNvSpPr>
            <a:spLocks noGrp="1"/>
          </p:cNvSpPr>
          <p:nvPr>
            <p:ph idx="1"/>
          </p:nvPr>
        </p:nvSpPr>
        <p:spPr/>
        <p:txBody>
          <a:bodyPr/>
          <a:lstStyle/>
          <a:p>
            <a:r>
              <a:rPr lang="es-MX" dirty="0"/>
              <a:t>Es posible forzar un tema para que todos los cursos de una categoría usen ese tema.</a:t>
            </a:r>
            <a:r>
              <a:rPr lang="es-MX" dirty="0">
                <a:solidFill>
                  <a:schemeClr val="accent2">
                    <a:lumMod val="75000"/>
                  </a:schemeClr>
                </a:solidFill>
              </a:rPr>
              <a:t> Colocar la dirección de como llegar a esta instrucción</a:t>
            </a:r>
            <a:endParaRPr lang="es-MX" dirty="0"/>
          </a:p>
          <a:p>
            <a:endParaRPr lang="es-MX" dirty="0"/>
          </a:p>
        </p:txBody>
      </p:sp>
      <p:pic>
        <p:nvPicPr>
          <p:cNvPr id="7" name="Imagen 6">
            <a:extLst>
              <a:ext uri="{FF2B5EF4-FFF2-40B4-BE49-F238E27FC236}">
                <a16:creationId xmlns:a16="http://schemas.microsoft.com/office/drawing/2014/main" id="{AC49D100-BC11-3BCE-15A3-319E8779DFDE}"/>
              </a:ext>
            </a:extLst>
          </p:cNvPr>
          <p:cNvPicPr>
            <a:picLocks noChangeAspect="1"/>
          </p:cNvPicPr>
          <p:nvPr/>
        </p:nvPicPr>
        <p:blipFill>
          <a:blip r:embed="rId2"/>
          <a:stretch>
            <a:fillRect/>
          </a:stretch>
        </p:blipFill>
        <p:spPr>
          <a:xfrm>
            <a:off x="2606615" y="2975417"/>
            <a:ext cx="6978770" cy="3570833"/>
          </a:xfrm>
          <a:prstGeom prst="rect">
            <a:avLst/>
          </a:prstGeom>
        </p:spPr>
      </p:pic>
    </p:spTree>
    <p:extLst>
      <p:ext uri="{BB962C8B-B14F-4D97-AF65-F5344CB8AC3E}">
        <p14:creationId xmlns:p14="http://schemas.microsoft.com/office/powerpoint/2010/main" val="370912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A49063-EB42-F8C8-9E70-DE2ACA18BCF2}"/>
              </a:ext>
            </a:extLst>
          </p:cNvPr>
          <p:cNvSpPr>
            <a:spLocks noGrp="1"/>
          </p:cNvSpPr>
          <p:nvPr>
            <p:ph type="title"/>
          </p:nvPr>
        </p:nvSpPr>
        <p:spPr/>
        <p:txBody>
          <a:bodyPr/>
          <a:lstStyle/>
          <a:p>
            <a:r>
              <a:rPr lang="es-MX" dirty="0"/>
              <a:t>Permisos en categorías</a:t>
            </a:r>
          </a:p>
        </p:txBody>
      </p:sp>
      <p:pic>
        <p:nvPicPr>
          <p:cNvPr id="5" name="Marcador de contenido 4">
            <a:extLst>
              <a:ext uri="{FF2B5EF4-FFF2-40B4-BE49-F238E27FC236}">
                <a16:creationId xmlns:a16="http://schemas.microsoft.com/office/drawing/2014/main" id="{EFA37B05-2938-3FFF-A2C0-95A0FCFF17F2}"/>
              </a:ext>
            </a:extLst>
          </p:cNvPr>
          <p:cNvPicPr>
            <a:picLocks noGrp="1" noChangeAspect="1"/>
          </p:cNvPicPr>
          <p:nvPr>
            <p:ph idx="1"/>
          </p:nvPr>
        </p:nvPicPr>
        <p:blipFill>
          <a:blip r:embed="rId2"/>
          <a:stretch>
            <a:fillRect/>
          </a:stretch>
        </p:blipFill>
        <p:spPr>
          <a:xfrm>
            <a:off x="1509803" y="2383654"/>
            <a:ext cx="8472538" cy="3581400"/>
          </a:xfrm>
        </p:spPr>
      </p:pic>
      <p:sp>
        <p:nvSpPr>
          <p:cNvPr id="4" name="CuadroTexto 3">
            <a:extLst>
              <a:ext uri="{FF2B5EF4-FFF2-40B4-BE49-F238E27FC236}">
                <a16:creationId xmlns:a16="http://schemas.microsoft.com/office/drawing/2014/main" id="{6AE92476-F711-7BE1-B115-71895BE7E215}"/>
              </a:ext>
            </a:extLst>
          </p:cNvPr>
          <p:cNvSpPr txBox="1"/>
          <p:nvPr/>
        </p:nvSpPr>
        <p:spPr>
          <a:xfrm>
            <a:off x="1509803" y="1428750"/>
            <a:ext cx="6094520" cy="369332"/>
          </a:xfrm>
          <a:prstGeom prst="rect">
            <a:avLst/>
          </a:prstGeom>
          <a:noFill/>
        </p:spPr>
        <p:txBody>
          <a:bodyPr wrap="square">
            <a:spAutoFit/>
          </a:bodyPr>
          <a:lstStyle/>
          <a:p>
            <a:r>
              <a:rPr lang="es-MX" dirty="0">
                <a:solidFill>
                  <a:schemeClr val="accent2">
                    <a:lumMod val="75000"/>
                  </a:schemeClr>
                </a:solidFill>
              </a:rPr>
              <a:t>Colocar la dirección de como llegar a esta instrucción</a:t>
            </a:r>
            <a:endParaRPr lang="es-MX" dirty="0"/>
          </a:p>
        </p:txBody>
      </p:sp>
    </p:spTree>
    <p:extLst>
      <p:ext uri="{BB962C8B-B14F-4D97-AF65-F5344CB8AC3E}">
        <p14:creationId xmlns:p14="http://schemas.microsoft.com/office/powerpoint/2010/main" val="181943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83CBF-698D-4A5E-AF7F-C608BC88DE53}"/>
              </a:ext>
            </a:extLst>
          </p:cNvPr>
          <p:cNvSpPr>
            <a:spLocks noGrp="1"/>
          </p:cNvSpPr>
          <p:nvPr>
            <p:ph type="title"/>
          </p:nvPr>
        </p:nvSpPr>
        <p:spPr/>
        <p:txBody>
          <a:bodyPr/>
          <a:lstStyle/>
          <a:p>
            <a:r>
              <a:rPr lang="es-MX" dirty="0"/>
              <a:t>Tema</a:t>
            </a:r>
            <a:r>
              <a:rPr lang="en-US" dirty="0"/>
              <a:t> certify / </a:t>
            </a:r>
            <a:r>
              <a:rPr lang="es-MX" dirty="0"/>
              <a:t>Exámenes</a:t>
            </a:r>
            <a:r>
              <a:rPr lang="en-US" dirty="0"/>
              <a:t> </a:t>
            </a:r>
            <a:r>
              <a:rPr lang="es-MX" dirty="0"/>
              <a:t>certificación</a:t>
            </a:r>
            <a:r>
              <a:rPr lang="en-US" dirty="0"/>
              <a:t> AAFM</a:t>
            </a:r>
            <a:endParaRPr lang="es-MX" dirty="0"/>
          </a:p>
        </p:txBody>
      </p:sp>
      <p:pic>
        <p:nvPicPr>
          <p:cNvPr id="5" name="Imagen 4">
            <a:extLst>
              <a:ext uri="{FF2B5EF4-FFF2-40B4-BE49-F238E27FC236}">
                <a16:creationId xmlns:a16="http://schemas.microsoft.com/office/drawing/2014/main" id="{39364070-36E9-4320-A09F-E724A0F01038}"/>
              </a:ext>
            </a:extLst>
          </p:cNvPr>
          <p:cNvPicPr>
            <a:picLocks noChangeAspect="1"/>
          </p:cNvPicPr>
          <p:nvPr/>
        </p:nvPicPr>
        <p:blipFill>
          <a:blip r:embed="rId2"/>
          <a:stretch>
            <a:fillRect/>
          </a:stretch>
        </p:blipFill>
        <p:spPr>
          <a:xfrm>
            <a:off x="1542996" y="2082800"/>
            <a:ext cx="8363004" cy="4319753"/>
          </a:xfrm>
          <a:prstGeom prst="rect">
            <a:avLst/>
          </a:prstGeom>
        </p:spPr>
      </p:pic>
    </p:spTree>
    <p:extLst>
      <p:ext uri="{BB962C8B-B14F-4D97-AF65-F5344CB8AC3E}">
        <p14:creationId xmlns:p14="http://schemas.microsoft.com/office/powerpoint/2010/main" val="77380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382AB-FD47-43D4-ADC9-2AA97F1D5A69}"/>
              </a:ext>
            </a:extLst>
          </p:cNvPr>
          <p:cNvSpPr>
            <a:spLocks noGrp="1"/>
          </p:cNvSpPr>
          <p:nvPr>
            <p:ph type="title"/>
          </p:nvPr>
        </p:nvSpPr>
        <p:spPr/>
        <p:txBody>
          <a:bodyPr/>
          <a:lstStyle/>
          <a:p>
            <a:r>
              <a:rPr lang="es-MX" dirty="0"/>
              <a:t>Configuraciones del tema</a:t>
            </a:r>
          </a:p>
        </p:txBody>
      </p:sp>
      <p:sp>
        <p:nvSpPr>
          <p:cNvPr id="3" name="Marcador de contenido 2">
            <a:extLst>
              <a:ext uri="{FF2B5EF4-FFF2-40B4-BE49-F238E27FC236}">
                <a16:creationId xmlns:a16="http://schemas.microsoft.com/office/drawing/2014/main" id="{CA9240FD-8775-4244-A7A1-5704F96076C5}"/>
              </a:ext>
            </a:extLst>
          </p:cNvPr>
          <p:cNvSpPr>
            <a:spLocks noGrp="1"/>
          </p:cNvSpPr>
          <p:nvPr>
            <p:ph idx="1"/>
          </p:nvPr>
        </p:nvSpPr>
        <p:spPr/>
        <p:txBody>
          <a:bodyPr/>
          <a:lstStyle/>
          <a:p>
            <a:r>
              <a:rPr lang="es-MX" dirty="0"/>
              <a:t>Para configurar el tema se debe navegar a Administración del sitio -&gt; Apariencia</a:t>
            </a:r>
          </a:p>
          <a:p>
            <a:pPr lvl="1"/>
            <a:r>
              <a:rPr lang="es-MX" dirty="0"/>
              <a:t>En la sección Temas se debe buscar la opción “</a:t>
            </a:r>
            <a:r>
              <a:rPr lang="es-MX" dirty="0" err="1"/>
              <a:t>certify</a:t>
            </a:r>
            <a:r>
              <a:rPr lang="es-MX" dirty="0"/>
              <a:t>”.</a:t>
            </a:r>
          </a:p>
          <a:p>
            <a:pPr lvl="1"/>
            <a:r>
              <a:rPr lang="es-MX" dirty="0"/>
              <a:t>Una vez dentro se encontrará una pantalla que nos mostrara configuraciones para el logo y colores generales.</a:t>
            </a:r>
          </a:p>
          <a:p>
            <a:pPr lvl="1"/>
            <a:r>
              <a:rPr lang="es-MX" dirty="0"/>
              <a:t>Existe una sección llamada “</a:t>
            </a:r>
            <a:r>
              <a:rPr lang="es-MX" dirty="0" err="1"/>
              <a:t>Advanced</a:t>
            </a:r>
            <a:r>
              <a:rPr lang="es-MX" dirty="0"/>
              <a:t>”, en ella es posible modificar el tema mediante estilos CSS.</a:t>
            </a:r>
          </a:p>
          <a:p>
            <a:r>
              <a:rPr lang="es-MX" dirty="0"/>
              <a:t>A continuación se muestran las pantallas antes mencionadas.</a:t>
            </a:r>
          </a:p>
        </p:txBody>
      </p:sp>
    </p:spTree>
    <p:extLst>
      <p:ext uri="{BB962C8B-B14F-4D97-AF65-F5344CB8AC3E}">
        <p14:creationId xmlns:p14="http://schemas.microsoft.com/office/powerpoint/2010/main" val="716261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E4B39-C374-4210-9D3D-ABC79A6B4FE4}"/>
              </a:ext>
            </a:extLst>
          </p:cNvPr>
          <p:cNvSpPr>
            <a:spLocks noGrp="1"/>
          </p:cNvSpPr>
          <p:nvPr>
            <p:ph type="title"/>
          </p:nvPr>
        </p:nvSpPr>
        <p:spPr/>
        <p:txBody>
          <a:bodyPr/>
          <a:lstStyle/>
          <a:p>
            <a:r>
              <a:rPr lang="es-MX" dirty="0"/>
              <a:t>Sección principal de configuración del tema “</a:t>
            </a:r>
            <a:r>
              <a:rPr lang="es-MX" dirty="0" err="1"/>
              <a:t>certify</a:t>
            </a:r>
            <a:r>
              <a:rPr lang="es-MX" dirty="0"/>
              <a:t>”</a:t>
            </a:r>
          </a:p>
        </p:txBody>
      </p:sp>
      <p:pic>
        <p:nvPicPr>
          <p:cNvPr id="5" name="Marcador de contenido 4">
            <a:extLst>
              <a:ext uri="{FF2B5EF4-FFF2-40B4-BE49-F238E27FC236}">
                <a16:creationId xmlns:a16="http://schemas.microsoft.com/office/drawing/2014/main" id="{277AFF72-E307-4968-8E57-B922368C1173}"/>
              </a:ext>
            </a:extLst>
          </p:cNvPr>
          <p:cNvPicPr>
            <a:picLocks noGrp="1" noChangeAspect="1"/>
          </p:cNvPicPr>
          <p:nvPr>
            <p:ph idx="1"/>
          </p:nvPr>
        </p:nvPicPr>
        <p:blipFill>
          <a:blip r:embed="rId2"/>
          <a:stretch>
            <a:fillRect/>
          </a:stretch>
        </p:blipFill>
        <p:spPr>
          <a:xfrm>
            <a:off x="2472267" y="2161417"/>
            <a:ext cx="8271395" cy="4281716"/>
          </a:xfrm>
        </p:spPr>
      </p:pic>
    </p:spTree>
    <p:extLst>
      <p:ext uri="{BB962C8B-B14F-4D97-AF65-F5344CB8AC3E}">
        <p14:creationId xmlns:p14="http://schemas.microsoft.com/office/powerpoint/2010/main" val="3688313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9DBFD-3E46-4AEB-A260-968C59990640}"/>
              </a:ext>
            </a:extLst>
          </p:cNvPr>
          <p:cNvSpPr>
            <a:spLocks noGrp="1"/>
          </p:cNvSpPr>
          <p:nvPr>
            <p:ph type="title"/>
          </p:nvPr>
        </p:nvSpPr>
        <p:spPr/>
        <p:txBody>
          <a:bodyPr/>
          <a:lstStyle/>
          <a:p>
            <a:r>
              <a:rPr lang="es-MX" dirty="0"/>
              <a:t>Sección </a:t>
            </a:r>
            <a:r>
              <a:rPr lang="es-MX" dirty="0" err="1"/>
              <a:t>Advanced</a:t>
            </a:r>
            <a:r>
              <a:rPr lang="es-MX" dirty="0"/>
              <a:t> tema “</a:t>
            </a:r>
            <a:r>
              <a:rPr lang="es-MX" dirty="0" err="1"/>
              <a:t>certify</a:t>
            </a:r>
            <a:r>
              <a:rPr lang="es-MX" dirty="0"/>
              <a:t>”</a:t>
            </a:r>
          </a:p>
        </p:txBody>
      </p:sp>
      <p:pic>
        <p:nvPicPr>
          <p:cNvPr id="5" name="Marcador de contenido 4">
            <a:extLst>
              <a:ext uri="{FF2B5EF4-FFF2-40B4-BE49-F238E27FC236}">
                <a16:creationId xmlns:a16="http://schemas.microsoft.com/office/drawing/2014/main" id="{B43093C5-846C-4535-831D-26EDD3FB254E}"/>
              </a:ext>
            </a:extLst>
          </p:cNvPr>
          <p:cNvPicPr>
            <a:picLocks noGrp="1" noChangeAspect="1"/>
          </p:cNvPicPr>
          <p:nvPr>
            <p:ph idx="1"/>
          </p:nvPr>
        </p:nvPicPr>
        <p:blipFill>
          <a:blip r:embed="rId2"/>
          <a:stretch>
            <a:fillRect/>
          </a:stretch>
        </p:blipFill>
        <p:spPr>
          <a:xfrm>
            <a:off x="1661873" y="1667932"/>
            <a:ext cx="9407031" cy="4809068"/>
          </a:xfrm>
        </p:spPr>
      </p:pic>
    </p:spTree>
    <p:extLst>
      <p:ext uri="{BB962C8B-B14F-4D97-AF65-F5344CB8AC3E}">
        <p14:creationId xmlns:p14="http://schemas.microsoft.com/office/powerpoint/2010/main" val="3018311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30D5E-1DB7-4E1C-8106-8DCE9E7A1D40}"/>
              </a:ext>
            </a:extLst>
          </p:cNvPr>
          <p:cNvSpPr>
            <a:spLocks noGrp="1"/>
          </p:cNvSpPr>
          <p:nvPr>
            <p:ph type="title"/>
          </p:nvPr>
        </p:nvSpPr>
        <p:spPr/>
        <p:txBody>
          <a:bodyPr/>
          <a:lstStyle/>
          <a:p>
            <a:r>
              <a:rPr lang="es-MX" dirty="0" err="1"/>
              <a:t>Codigo</a:t>
            </a:r>
            <a:r>
              <a:rPr lang="es-MX" dirty="0"/>
              <a:t> CSS de el tema “</a:t>
            </a:r>
            <a:r>
              <a:rPr lang="es-MX" dirty="0" err="1"/>
              <a:t>certify</a:t>
            </a:r>
            <a:r>
              <a:rPr lang="es-MX" dirty="0"/>
              <a:t>”.</a:t>
            </a:r>
          </a:p>
        </p:txBody>
      </p:sp>
      <p:sp>
        <p:nvSpPr>
          <p:cNvPr id="3" name="Marcador de contenido 2">
            <a:extLst>
              <a:ext uri="{FF2B5EF4-FFF2-40B4-BE49-F238E27FC236}">
                <a16:creationId xmlns:a16="http://schemas.microsoft.com/office/drawing/2014/main" id="{B60FBEDD-D4E6-427F-B07F-164070226D21}"/>
              </a:ext>
            </a:extLst>
          </p:cNvPr>
          <p:cNvSpPr>
            <a:spLocks noGrp="1"/>
          </p:cNvSpPr>
          <p:nvPr>
            <p:ph idx="1"/>
          </p:nvPr>
        </p:nvSpPr>
        <p:spPr/>
        <p:txBody>
          <a:bodyPr/>
          <a:lstStyle/>
          <a:p>
            <a:r>
              <a:rPr lang="es-MX" dirty="0"/>
              <a:t>El código se encuentra disponible en el repositorio </a:t>
            </a:r>
            <a:r>
              <a:rPr lang="es-MX" dirty="0" err="1"/>
              <a:t>git</a:t>
            </a:r>
            <a:r>
              <a:rPr lang="es-MX" dirty="0"/>
              <a:t> en el archivo Certify.css y la configuración del tema.</a:t>
            </a:r>
          </a:p>
          <a:p>
            <a:endParaRPr lang="es-MX" dirty="0"/>
          </a:p>
        </p:txBody>
      </p:sp>
      <p:pic>
        <p:nvPicPr>
          <p:cNvPr id="7" name="Imagen 6">
            <a:extLst>
              <a:ext uri="{FF2B5EF4-FFF2-40B4-BE49-F238E27FC236}">
                <a16:creationId xmlns:a16="http://schemas.microsoft.com/office/drawing/2014/main" id="{2E26D791-3C64-491E-8ED7-F3B94B4324BB}"/>
              </a:ext>
            </a:extLst>
          </p:cNvPr>
          <p:cNvPicPr>
            <a:picLocks noChangeAspect="1"/>
          </p:cNvPicPr>
          <p:nvPr/>
        </p:nvPicPr>
        <p:blipFill>
          <a:blip r:embed="rId2"/>
          <a:stretch>
            <a:fillRect/>
          </a:stretch>
        </p:blipFill>
        <p:spPr>
          <a:xfrm>
            <a:off x="1959893" y="3124288"/>
            <a:ext cx="4821907" cy="3174702"/>
          </a:xfrm>
          <a:prstGeom prst="rect">
            <a:avLst/>
          </a:prstGeom>
        </p:spPr>
      </p:pic>
    </p:spTree>
    <p:extLst>
      <p:ext uri="{BB962C8B-B14F-4D97-AF65-F5344CB8AC3E}">
        <p14:creationId xmlns:p14="http://schemas.microsoft.com/office/powerpoint/2010/main" val="1836885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F341C-267A-48A6-A2DA-90AED5F2A601}"/>
              </a:ext>
            </a:extLst>
          </p:cNvPr>
          <p:cNvSpPr>
            <a:spLocks noGrp="1"/>
          </p:cNvSpPr>
          <p:nvPr>
            <p:ph type="title"/>
          </p:nvPr>
        </p:nvSpPr>
        <p:spPr/>
        <p:txBody>
          <a:bodyPr/>
          <a:lstStyle/>
          <a:p>
            <a:r>
              <a:rPr lang="es-MX" dirty="0"/>
              <a:t>Temas</a:t>
            </a:r>
          </a:p>
        </p:txBody>
      </p:sp>
      <p:sp>
        <p:nvSpPr>
          <p:cNvPr id="3" name="Marcador de contenido 2">
            <a:extLst>
              <a:ext uri="{FF2B5EF4-FFF2-40B4-BE49-F238E27FC236}">
                <a16:creationId xmlns:a16="http://schemas.microsoft.com/office/drawing/2014/main" id="{050160C1-793D-4933-B26E-D480300BAC2A}"/>
              </a:ext>
            </a:extLst>
          </p:cNvPr>
          <p:cNvSpPr>
            <a:spLocks noGrp="1"/>
          </p:cNvSpPr>
          <p:nvPr>
            <p:ph idx="1"/>
          </p:nvPr>
        </p:nvSpPr>
        <p:spPr/>
        <p:txBody>
          <a:bodyPr/>
          <a:lstStyle/>
          <a:p>
            <a:r>
              <a:rPr lang="en-US" dirty="0"/>
              <a:t>Como </a:t>
            </a:r>
            <a:r>
              <a:rPr lang="es-MX" dirty="0"/>
              <a:t>parte</a:t>
            </a:r>
            <a:r>
              <a:rPr lang="en-US" dirty="0"/>
              <a:t> de los </a:t>
            </a:r>
            <a:r>
              <a:rPr lang="es-MX" dirty="0"/>
              <a:t>requerimientos</a:t>
            </a:r>
            <a:r>
              <a:rPr lang="en-US" dirty="0"/>
              <a:t> se </a:t>
            </a:r>
            <a:r>
              <a:rPr lang="es-MX" dirty="0"/>
              <a:t>solicitó</a:t>
            </a:r>
            <a:r>
              <a:rPr lang="en-US" dirty="0"/>
              <a:t> una </a:t>
            </a:r>
            <a:r>
              <a:rPr lang="es-MX" dirty="0"/>
              <a:t>apariencia</a:t>
            </a:r>
            <a:r>
              <a:rPr lang="en-US" dirty="0"/>
              <a:t> </a:t>
            </a:r>
            <a:r>
              <a:rPr lang="es-MX" dirty="0"/>
              <a:t>personalizada</a:t>
            </a:r>
            <a:r>
              <a:rPr lang="en-US" dirty="0"/>
              <a:t> para los </a:t>
            </a:r>
            <a:r>
              <a:rPr lang="es-MX" dirty="0"/>
              <a:t>cursos</a:t>
            </a:r>
            <a:r>
              <a:rPr lang="en-US" dirty="0"/>
              <a:t> que se </a:t>
            </a:r>
            <a:r>
              <a:rPr lang="es-MX" dirty="0"/>
              <a:t>ofrecen</a:t>
            </a:r>
            <a:r>
              <a:rPr lang="en-US" dirty="0"/>
              <a:t> </a:t>
            </a:r>
            <a:r>
              <a:rPr lang="es-MX" dirty="0"/>
              <a:t>en</a:t>
            </a:r>
            <a:r>
              <a:rPr lang="en-US" dirty="0"/>
              <a:t> la Plataforma.</a:t>
            </a:r>
          </a:p>
          <a:p>
            <a:r>
              <a:rPr lang="es-MX" dirty="0"/>
              <a:t>Se crearon roles definidos para el tipo de alumnos que consumirán los contenidos:</a:t>
            </a:r>
          </a:p>
          <a:p>
            <a:pPr lvl="1"/>
            <a:r>
              <a:rPr lang="es-MX" dirty="0" err="1"/>
              <a:t>Sutudent_exam</a:t>
            </a:r>
            <a:r>
              <a:rPr lang="es-MX" dirty="0"/>
              <a:t>  para los exámenes de certificación</a:t>
            </a:r>
          </a:p>
          <a:p>
            <a:pPr lvl="1"/>
            <a:r>
              <a:rPr lang="es-MX" dirty="0" err="1"/>
              <a:t>Student_amafore</a:t>
            </a:r>
            <a:r>
              <a:rPr lang="es-MX" dirty="0"/>
              <a:t> para los cursos de la </a:t>
            </a:r>
            <a:r>
              <a:rPr lang="es-MX" dirty="0" err="1"/>
              <a:t>amafore</a:t>
            </a:r>
            <a:endParaRPr lang="es-MX" dirty="0"/>
          </a:p>
          <a:p>
            <a:r>
              <a:rPr lang="es-MX" dirty="0"/>
              <a:t>Para cada rol se modificó el tema base </a:t>
            </a:r>
            <a:r>
              <a:rPr lang="es-MX" dirty="0" err="1"/>
              <a:t>Moove</a:t>
            </a:r>
            <a:r>
              <a:rPr lang="es-MX" dirty="0"/>
              <a:t> y se personalizo para que usara los logos y colores de la identidad correspondiente.</a:t>
            </a:r>
          </a:p>
          <a:p>
            <a:endParaRPr lang="es-MX" dirty="0"/>
          </a:p>
        </p:txBody>
      </p:sp>
    </p:spTree>
    <p:extLst>
      <p:ext uri="{BB962C8B-B14F-4D97-AF65-F5344CB8AC3E}">
        <p14:creationId xmlns:p14="http://schemas.microsoft.com/office/powerpoint/2010/main" val="2630040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83CBF-698D-4A5E-AF7F-C608BC88DE53}"/>
              </a:ext>
            </a:extLst>
          </p:cNvPr>
          <p:cNvSpPr>
            <a:spLocks noGrp="1"/>
          </p:cNvSpPr>
          <p:nvPr>
            <p:ph type="title"/>
          </p:nvPr>
        </p:nvSpPr>
        <p:spPr/>
        <p:txBody>
          <a:bodyPr/>
          <a:lstStyle/>
          <a:p>
            <a:r>
              <a:rPr lang="es-MX" dirty="0"/>
              <a:t>Tema</a:t>
            </a:r>
            <a:r>
              <a:rPr lang="en-US" dirty="0"/>
              <a:t> AMAFORE / </a:t>
            </a:r>
            <a:r>
              <a:rPr lang="en-US" dirty="0" err="1"/>
              <a:t>Cursos</a:t>
            </a:r>
            <a:r>
              <a:rPr lang="en-US" dirty="0"/>
              <a:t> AMAFORE</a:t>
            </a:r>
            <a:endParaRPr lang="es-MX" dirty="0"/>
          </a:p>
        </p:txBody>
      </p:sp>
      <p:pic>
        <p:nvPicPr>
          <p:cNvPr id="4" name="Imagen 3">
            <a:extLst>
              <a:ext uri="{FF2B5EF4-FFF2-40B4-BE49-F238E27FC236}">
                <a16:creationId xmlns:a16="http://schemas.microsoft.com/office/drawing/2014/main" id="{B1DBC8D8-9431-4B59-B574-C64DE8326469}"/>
              </a:ext>
            </a:extLst>
          </p:cNvPr>
          <p:cNvPicPr>
            <a:picLocks noChangeAspect="1"/>
          </p:cNvPicPr>
          <p:nvPr/>
        </p:nvPicPr>
        <p:blipFill>
          <a:blip r:embed="rId2"/>
          <a:stretch>
            <a:fillRect/>
          </a:stretch>
        </p:blipFill>
        <p:spPr>
          <a:xfrm>
            <a:off x="1456266" y="1718403"/>
            <a:ext cx="9291150" cy="4800929"/>
          </a:xfrm>
          <a:prstGeom prst="rect">
            <a:avLst/>
          </a:prstGeom>
        </p:spPr>
      </p:pic>
    </p:spTree>
    <p:extLst>
      <p:ext uri="{BB962C8B-B14F-4D97-AF65-F5344CB8AC3E}">
        <p14:creationId xmlns:p14="http://schemas.microsoft.com/office/powerpoint/2010/main" val="3232631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382AB-FD47-43D4-ADC9-2AA97F1D5A69}"/>
              </a:ext>
            </a:extLst>
          </p:cNvPr>
          <p:cNvSpPr>
            <a:spLocks noGrp="1"/>
          </p:cNvSpPr>
          <p:nvPr>
            <p:ph type="title"/>
          </p:nvPr>
        </p:nvSpPr>
        <p:spPr/>
        <p:txBody>
          <a:bodyPr/>
          <a:lstStyle/>
          <a:p>
            <a:r>
              <a:rPr lang="es-MX" dirty="0"/>
              <a:t>Configuraciones del tema</a:t>
            </a:r>
          </a:p>
        </p:txBody>
      </p:sp>
      <p:sp>
        <p:nvSpPr>
          <p:cNvPr id="3" name="Marcador de contenido 2">
            <a:extLst>
              <a:ext uri="{FF2B5EF4-FFF2-40B4-BE49-F238E27FC236}">
                <a16:creationId xmlns:a16="http://schemas.microsoft.com/office/drawing/2014/main" id="{CA9240FD-8775-4244-A7A1-5704F96076C5}"/>
              </a:ext>
            </a:extLst>
          </p:cNvPr>
          <p:cNvSpPr>
            <a:spLocks noGrp="1"/>
          </p:cNvSpPr>
          <p:nvPr>
            <p:ph idx="1"/>
          </p:nvPr>
        </p:nvSpPr>
        <p:spPr/>
        <p:txBody>
          <a:bodyPr/>
          <a:lstStyle/>
          <a:p>
            <a:r>
              <a:rPr lang="es-MX" dirty="0"/>
              <a:t>Para configurar el tema se debe navegar a Administración del sitio -&gt; Apariencia</a:t>
            </a:r>
          </a:p>
          <a:p>
            <a:pPr lvl="1"/>
            <a:r>
              <a:rPr lang="es-MX" dirty="0"/>
              <a:t>En la sección Temas se debe buscar la opción “</a:t>
            </a:r>
            <a:r>
              <a:rPr lang="es-MX" dirty="0" err="1"/>
              <a:t>amafore</a:t>
            </a:r>
            <a:r>
              <a:rPr lang="es-MX" dirty="0"/>
              <a:t>”.</a:t>
            </a:r>
          </a:p>
          <a:p>
            <a:pPr lvl="1"/>
            <a:r>
              <a:rPr lang="es-MX" dirty="0"/>
              <a:t>Una vez dentro se encontrará una pantalla que nos mostrara configuraciones para el logo y colores generales.</a:t>
            </a:r>
          </a:p>
          <a:p>
            <a:pPr lvl="1"/>
            <a:r>
              <a:rPr lang="es-MX" dirty="0"/>
              <a:t>Existe una sección llamada “</a:t>
            </a:r>
            <a:r>
              <a:rPr lang="es-MX" dirty="0" err="1"/>
              <a:t>Advanced</a:t>
            </a:r>
            <a:r>
              <a:rPr lang="es-MX" dirty="0"/>
              <a:t>”, en ella es posible modificar el tema mediante estilos CSS.</a:t>
            </a:r>
          </a:p>
          <a:p>
            <a:r>
              <a:rPr lang="es-MX" dirty="0"/>
              <a:t>A continuación se muestran las pantallas antes mencionadas.</a:t>
            </a:r>
          </a:p>
        </p:txBody>
      </p:sp>
    </p:spTree>
    <p:extLst>
      <p:ext uri="{BB962C8B-B14F-4D97-AF65-F5344CB8AC3E}">
        <p14:creationId xmlns:p14="http://schemas.microsoft.com/office/powerpoint/2010/main" val="3416225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E4B39-C374-4210-9D3D-ABC79A6B4FE4}"/>
              </a:ext>
            </a:extLst>
          </p:cNvPr>
          <p:cNvSpPr>
            <a:spLocks noGrp="1"/>
          </p:cNvSpPr>
          <p:nvPr>
            <p:ph type="title"/>
          </p:nvPr>
        </p:nvSpPr>
        <p:spPr/>
        <p:txBody>
          <a:bodyPr/>
          <a:lstStyle/>
          <a:p>
            <a:r>
              <a:rPr lang="es-MX" dirty="0"/>
              <a:t>Sección principal de configuración del tema “</a:t>
            </a:r>
            <a:r>
              <a:rPr lang="es-MX" dirty="0" err="1"/>
              <a:t>amafore</a:t>
            </a:r>
            <a:r>
              <a:rPr lang="es-MX" dirty="0"/>
              <a:t>”</a:t>
            </a:r>
          </a:p>
        </p:txBody>
      </p:sp>
      <p:pic>
        <p:nvPicPr>
          <p:cNvPr id="9" name="Marcador de contenido 8">
            <a:extLst>
              <a:ext uri="{FF2B5EF4-FFF2-40B4-BE49-F238E27FC236}">
                <a16:creationId xmlns:a16="http://schemas.microsoft.com/office/drawing/2014/main" id="{F2179A35-2BF0-4EE3-B1ED-90A2E27FF688}"/>
              </a:ext>
            </a:extLst>
          </p:cNvPr>
          <p:cNvPicPr>
            <a:picLocks noGrp="1" noChangeAspect="1"/>
          </p:cNvPicPr>
          <p:nvPr>
            <p:ph idx="1"/>
          </p:nvPr>
        </p:nvPicPr>
        <p:blipFill>
          <a:blip r:embed="rId2"/>
          <a:stretch>
            <a:fillRect/>
          </a:stretch>
        </p:blipFill>
        <p:spPr>
          <a:xfrm>
            <a:off x="2152756" y="2260600"/>
            <a:ext cx="8038888" cy="4140200"/>
          </a:xfrm>
        </p:spPr>
      </p:pic>
    </p:spTree>
    <p:extLst>
      <p:ext uri="{BB962C8B-B14F-4D97-AF65-F5344CB8AC3E}">
        <p14:creationId xmlns:p14="http://schemas.microsoft.com/office/powerpoint/2010/main" val="1860204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9DBFD-3E46-4AEB-A260-968C59990640}"/>
              </a:ext>
            </a:extLst>
          </p:cNvPr>
          <p:cNvSpPr>
            <a:spLocks noGrp="1"/>
          </p:cNvSpPr>
          <p:nvPr>
            <p:ph type="title"/>
          </p:nvPr>
        </p:nvSpPr>
        <p:spPr/>
        <p:txBody>
          <a:bodyPr/>
          <a:lstStyle/>
          <a:p>
            <a:r>
              <a:rPr lang="es-MX" dirty="0"/>
              <a:t>Sección </a:t>
            </a:r>
            <a:r>
              <a:rPr lang="es-MX" dirty="0" err="1"/>
              <a:t>Advanced</a:t>
            </a:r>
            <a:r>
              <a:rPr lang="es-MX" dirty="0"/>
              <a:t> tema “</a:t>
            </a:r>
            <a:r>
              <a:rPr lang="es-MX" dirty="0" err="1"/>
              <a:t>amafore</a:t>
            </a:r>
            <a:r>
              <a:rPr lang="es-MX" dirty="0"/>
              <a:t>”</a:t>
            </a:r>
          </a:p>
        </p:txBody>
      </p:sp>
      <p:pic>
        <p:nvPicPr>
          <p:cNvPr id="7" name="Marcador de contenido 6">
            <a:extLst>
              <a:ext uri="{FF2B5EF4-FFF2-40B4-BE49-F238E27FC236}">
                <a16:creationId xmlns:a16="http://schemas.microsoft.com/office/drawing/2014/main" id="{3C337D6A-481E-4EDE-8683-D92038EA4905}"/>
              </a:ext>
            </a:extLst>
          </p:cNvPr>
          <p:cNvPicPr>
            <a:picLocks noGrp="1" noChangeAspect="1"/>
          </p:cNvPicPr>
          <p:nvPr>
            <p:ph idx="1"/>
          </p:nvPr>
        </p:nvPicPr>
        <p:blipFill>
          <a:blip r:embed="rId2"/>
          <a:stretch>
            <a:fillRect/>
          </a:stretch>
        </p:blipFill>
        <p:spPr>
          <a:xfrm>
            <a:off x="1634067" y="1714317"/>
            <a:ext cx="9149103" cy="4762683"/>
          </a:xfrm>
        </p:spPr>
      </p:pic>
    </p:spTree>
    <p:extLst>
      <p:ext uri="{BB962C8B-B14F-4D97-AF65-F5344CB8AC3E}">
        <p14:creationId xmlns:p14="http://schemas.microsoft.com/office/powerpoint/2010/main" val="235620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30D5E-1DB7-4E1C-8106-8DCE9E7A1D40}"/>
              </a:ext>
            </a:extLst>
          </p:cNvPr>
          <p:cNvSpPr>
            <a:spLocks noGrp="1"/>
          </p:cNvSpPr>
          <p:nvPr>
            <p:ph type="title"/>
          </p:nvPr>
        </p:nvSpPr>
        <p:spPr/>
        <p:txBody>
          <a:bodyPr/>
          <a:lstStyle/>
          <a:p>
            <a:r>
              <a:rPr lang="es-MX" dirty="0"/>
              <a:t>Código CSS del tema “</a:t>
            </a:r>
            <a:r>
              <a:rPr lang="es-MX" dirty="0" err="1"/>
              <a:t>amafore</a:t>
            </a:r>
            <a:r>
              <a:rPr lang="es-MX" dirty="0"/>
              <a:t>”.</a:t>
            </a:r>
          </a:p>
        </p:txBody>
      </p:sp>
      <p:sp>
        <p:nvSpPr>
          <p:cNvPr id="3" name="Marcador de contenido 2">
            <a:extLst>
              <a:ext uri="{FF2B5EF4-FFF2-40B4-BE49-F238E27FC236}">
                <a16:creationId xmlns:a16="http://schemas.microsoft.com/office/drawing/2014/main" id="{B60FBEDD-D4E6-427F-B07F-164070226D21}"/>
              </a:ext>
            </a:extLst>
          </p:cNvPr>
          <p:cNvSpPr>
            <a:spLocks noGrp="1"/>
          </p:cNvSpPr>
          <p:nvPr>
            <p:ph idx="1"/>
          </p:nvPr>
        </p:nvSpPr>
        <p:spPr/>
        <p:txBody>
          <a:bodyPr/>
          <a:lstStyle/>
          <a:p>
            <a:r>
              <a:rPr lang="es-MX" dirty="0"/>
              <a:t>El código se encuentra disponible en el repositorio Git en el archivo Amafore.css y la configuración del tema.</a:t>
            </a:r>
          </a:p>
          <a:p>
            <a:endParaRPr lang="es-MX" dirty="0"/>
          </a:p>
        </p:txBody>
      </p:sp>
      <p:pic>
        <p:nvPicPr>
          <p:cNvPr id="5" name="Imagen 4">
            <a:extLst>
              <a:ext uri="{FF2B5EF4-FFF2-40B4-BE49-F238E27FC236}">
                <a16:creationId xmlns:a16="http://schemas.microsoft.com/office/drawing/2014/main" id="{49DCF880-D874-45D4-9441-537054CB0921}"/>
              </a:ext>
            </a:extLst>
          </p:cNvPr>
          <p:cNvPicPr>
            <a:picLocks noChangeAspect="1"/>
          </p:cNvPicPr>
          <p:nvPr/>
        </p:nvPicPr>
        <p:blipFill>
          <a:blip r:embed="rId2"/>
          <a:stretch>
            <a:fillRect/>
          </a:stretch>
        </p:blipFill>
        <p:spPr>
          <a:xfrm>
            <a:off x="2019632" y="3051731"/>
            <a:ext cx="4575902" cy="2994831"/>
          </a:xfrm>
          <a:prstGeom prst="rect">
            <a:avLst/>
          </a:prstGeom>
        </p:spPr>
      </p:pic>
    </p:spTree>
    <p:extLst>
      <p:ext uri="{BB962C8B-B14F-4D97-AF65-F5344CB8AC3E}">
        <p14:creationId xmlns:p14="http://schemas.microsoft.com/office/powerpoint/2010/main" val="2984580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C3C354-D90B-4726-8630-4D9A8C1D56CD}"/>
              </a:ext>
            </a:extLst>
          </p:cNvPr>
          <p:cNvSpPr>
            <a:spLocks noGrp="1"/>
          </p:cNvSpPr>
          <p:nvPr>
            <p:ph type="title"/>
          </p:nvPr>
        </p:nvSpPr>
        <p:spPr/>
        <p:txBody>
          <a:bodyPr/>
          <a:lstStyle/>
          <a:p>
            <a:r>
              <a:rPr lang="es-MX" dirty="0"/>
              <a:t>Tema base</a:t>
            </a:r>
          </a:p>
        </p:txBody>
      </p:sp>
      <p:sp>
        <p:nvSpPr>
          <p:cNvPr id="3" name="Marcador de contenido 2">
            <a:extLst>
              <a:ext uri="{FF2B5EF4-FFF2-40B4-BE49-F238E27FC236}">
                <a16:creationId xmlns:a16="http://schemas.microsoft.com/office/drawing/2014/main" id="{C73A9183-AD6E-447C-BB55-B5788146346E}"/>
              </a:ext>
            </a:extLst>
          </p:cNvPr>
          <p:cNvSpPr>
            <a:spLocks noGrp="1"/>
          </p:cNvSpPr>
          <p:nvPr>
            <p:ph idx="1"/>
          </p:nvPr>
        </p:nvSpPr>
        <p:spPr/>
        <p:txBody>
          <a:bodyPr/>
          <a:lstStyle/>
          <a:p>
            <a:r>
              <a:rPr lang="es-MX" dirty="0"/>
              <a:t>Para todos los usuarios que por default no tienen un rol de estudiante para cursos / exámenes se dejó el tema </a:t>
            </a:r>
            <a:r>
              <a:rPr lang="es-MX" dirty="0" err="1"/>
              <a:t>Moove</a:t>
            </a:r>
            <a:r>
              <a:rPr lang="es-MX" dirty="0"/>
              <a:t> sin estilos específicos. Su apariencia es la siguiente:</a:t>
            </a:r>
          </a:p>
          <a:p>
            <a:endParaRPr lang="es-MX" dirty="0"/>
          </a:p>
        </p:txBody>
      </p:sp>
      <p:pic>
        <p:nvPicPr>
          <p:cNvPr id="5" name="Imagen 4">
            <a:extLst>
              <a:ext uri="{FF2B5EF4-FFF2-40B4-BE49-F238E27FC236}">
                <a16:creationId xmlns:a16="http://schemas.microsoft.com/office/drawing/2014/main" id="{C73BC626-4BFC-49E7-A3DC-4F224926E015}"/>
              </a:ext>
            </a:extLst>
          </p:cNvPr>
          <p:cNvPicPr>
            <a:picLocks noChangeAspect="1"/>
          </p:cNvPicPr>
          <p:nvPr/>
        </p:nvPicPr>
        <p:blipFill>
          <a:blip r:embed="rId2"/>
          <a:stretch>
            <a:fillRect/>
          </a:stretch>
        </p:blipFill>
        <p:spPr>
          <a:xfrm>
            <a:off x="2597794" y="3304185"/>
            <a:ext cx="6996412" cy="3223615"/>
          </a:xfrm>
          <a:prstGeom prst="rect">
            <a:avLst/>
          </a:prstGeom>
        </p:spPr>
      </p:pic>
    </p:spTree>
    <p:extLst>
      <p:ext uri="{BB962C8B-B14F-4D97-AF65-F5344CB8AC3E}">
        <p14:creationId xmlns:p14="http://schemas.microsoft.com/office/powerpoint/2010/main" val="230628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7A8086-BF1A-4F90-91EF-12248E01FFC7}"/>
              </a:ext>
            </a:extLst>
          </p:cNvPr>
          <p:cNvSpPr>
            <a:spLocks noGrp="1"/>
          </p:cNvSpPr>
          <p:nvPr>
            <p:ph type="title"/>
          </p:nvPr>
        </p:nvSpPr>
        <p:spPr/>
        <p:txBody>
          <a:bodyPr/>
          <a:lstStyle/>
          <a:p>
            <a:r>
              <a:rPr lang="es-MX" dirty="0"/>
              <a:t>Clonar tema</a:t>
            </a:r>
          </a:p>
        </p:txBody>
      </p:sp>
      <p:sp>
        <p:nvSpPr>
          <p:cNvPr id="3" name="Marcador de contenido 2">
            <a:extLst>
              <a:ext uri="{FF2B5EF4-FFF2-40B4-BE49-F238E27FC236}">
                <a16:creationId xmlns:a16="http://schemas.microsoft.com/office/drawing/2014/main" id="{AED565C9-2724-4188-95FC-946B8F0D1186}"/>
              </a:ext>
            </a:extLst>
          </p:cNvPr>
          <p:cNvSpPr>
            <a:spLocks noGrp="1"/>
          </p:cNvSpPr>
          <p:nvPr>
            <p:ph idx="1"/>
          </p:nvPr>
        </p:nvSpPr>
        <p:spPr/>
        <p:txBody>
          <a:bodyPr>
            <a:normAutofit fontScale="92500" lnSpcReduction="10000"/>
          </a:bodyPr>
          <a:lstStyle/>
          <a:p>
            <a:r>
              <a:rPr lang="es-MX" b="1" i="0" dirty="0">
                <a:effectLst/>
                <a:latin typeface="SegoeUIVariable"/>
              </a:rPr>
              <a:t>Copia del Tema Original</a:t>
            </a:r>
          </a:p>
          <a:p>
            <a:r>
              <a:rPr lang="es-MX" b="1" i="0" dirty="0">
                <a:effectLst/>
                <a:latin typeface="SegoeUIVariable"/>
              </a:rPr>
              <a:t>Renombra la Carpeta Clonada</a:t>
            </a:r>
            <a:r>
              <a:rPr lang="es-MX" b="1" dirty="0">
                <a:latin typeface="SegoeUIVariable"/>
              </a:rPr>
              <a:t> y todas las referencias al nombre del nuevo tema: </a:t>
            </a:r>
          </a:p>
          <a:p>
            <a:pPr lvl="1"/>
            <a:r>
              <a:rPr lang="es-MX" b="0" i="0" dirty="0">
                <a:effectLst/>
                <a:latin typeface="SegoeUIVariable"/>
              </a:rPr>
              <a:t>Abre “</a:t>
            </a:r>
            <a:r>
              <a:rPr lang="es-MX" b="0" i="0" dirty="0" err="1">
                <a:effectLst/>
                <a:latin typeface="SegoeUIVariable"/>
              </a:rPr>
              <a:t>theme_</a:t>
            </a:r>
            <a:r>
              <a:rPr lang="es-MX" i="0" dirty="0" err="1">
                <a:latin typeface="SegoeUIVariable"/>
              </a:rPr>
              <a:t>NombreTema</a:t>
            </a:r>
            <a:r>
              <a:rPr lang="es-MX" b="0" i="0" dirty="0" err="1">
                <a:effectLst/>
                <a:latin typeface="SegoeUIVariable"/>
              </a:rPr>
              <a:t>.php</a:t>
            </a:r>
            <a:r>
              <a:rPr lang="es-MX" b="0" i="0" dirty="0">
                <a:effectLst/>
                <a:latin typeface="SegoeUIVariable"/>
              </a:rPr>
              <a:t>” con un editor de texto y reemplaza todas las instancias de “</a:t>
            </a:r>
            <a:r>
              <a:rPr lang="es-MX" i="0" dirty="0" err="1">
                <a:latin typeface="SegoeUIVariable"/>
              </a:rPr>
              <a:t>NombreTema</a:t>
            </a:r>
            <a:r>
              <a:rPr lang="es-MX" b="0" i="0" dirty="0">
                <a:effectLst/>
                <a:latin typeface="SegoeUIVariable"/>
              </a:rPr>
              <a:t>” con “</a:t>
            </a:r>
            <a:r>
              <a:rPr lang="es-MX" b="0" i="0" dirty="0" err="1">
                <a:effectLst/>
                <a:latin typeface="SegoeUIVariable"/>
              </a:rPr>
              <a:t>Nuevo</a:t>
            </a:r>
            <a:r>
              <a:rPr lang="es-MX" i="0" dirty="0" err="1">
                <a:latin typeface="SegoeUIVariable"/>
              </a:rPr>
              <a:t>NombreTema</a:t>
            </a:r>
            <a:r>
              <a:rPr lang="es-MX" b="0" i="0" dirty="0">
                <a:effectLst/>
                <a:latin typeface="SegoeUIVariable"/>
              </a:rPr>
              <a:t>” (también en mayúsculas).</a:t>
            </a:r>
          </a:p>
          <a:p>
            <a:pPr lvl="1"/>
            <a:r>
              <a:rPr lang="es-MX" i="0" dirty="0" err="1">
                <a:latin typeface="SegoeUIVariable"/>
              </a:rPr>
              <a:t>Asegurate</a:t>
            </a:r>
            <a:r>
              <a:rPr lang="es-MX" i="0" dirty="0">
                <a:latin typeface="SegoeUIVariable"/>
              </a:rPr>
              <a:t> de que todos los nombres de los archivos con referencia a “</a:t>
            </a:r>
            <a:r>
              <a:rPr lang="es-MX" i="0" dirty="0" err="1">
                <a:latin typeface="SegoeUIVariable"/>
              </a:rPr>
              <a:t>NombreTema</a:t>
            </a:r>
            <a:r>
              <a:rPr lang="es-MX" i="0" dirty="0">
                <a:latin typeface="SegoeUIVariable"/>
              </a:rPr>
              <a:t>” cambien esa parte a </a:t>
            </a:r>
            <a:r>
              <a:rPr lang="es-MX" b="0" i="0" dirty="0">
                <a:effectLst/>
                <a:latin typeface="SegoeUIVariable"/>
              </a:rPr>
              <a:t>“</a:t>
            </a:r>
            <a:r>
              <a:rPr lang="es-MX" b="0" i="0" dirty="0" err="1">
                <a:effectLst/>
                <a:latin typeface="SegoeUIVariable"/>
              </a:rPr>
              <a:t>Nuevo</a:t>
            </a:r>
            <a:r>
              <a:rPr lang="es-MX" i="0" dirty="0" err="1">
                <a:latin typeface="SegoeUIVariable"/>
              </a:rPr>
              <a:t>NombreTema</a:t>
            </a:r>
            <a:r>
              <a:rPr lang="es-MX" b="0" i="0" dirty="0">
                <a:effectLst/>
                <a:latin typeface="SegoeUIVariable"/>
              </a:rPr>
              <a:t>”. Ejemplo: “</a:t>
            </a:r>
            <a:r>
              <a:rPr lang="es-MX" b="0" i="0" dirty="0" err="1">
                <a:effectLst/>
                <a:latin typeface="SegoeUIVariable"/>
              </a:rPr>
              <a:t>theme_</a:t>
            </a:r>
            <a:r>
              <a:rPr lang="es-MX" i="0" dirty="0" err="1">
                <a:latin typeface="SegoeUIVariable"/>
              </a:rPr>
              <a:t>NombreTema</a:t>
            </a:r>
            <a:r>
              <a:rPr lang="es-MX" b="0" i="0" dirty="0" err="1">
                <a:effectLst/>
                <a:latin typeface="SegoeUIVariable"/>
              </a:rPr>
              <a:t>.php</a:t>
            </a:r>
            <a:r>
              <a:rPr lang="es-MX" b="0" i="0" dirty="0">
                <a:effectLst/>
                <a:latin typeface="SegoeUIVariable"/>
              </a:rPr>
              <a:t>” -&gt; “</a:t>
            </a:r>
            <a:r>
              <a:rPr lang="es-MX" b="0" i="0" dirty="0" err="1">
                <a:effectLst/>
                <a:latin typeface="SegoeUIVariable"/>
              </a:rPr>
              <a:t>theme</a:t>
            </a:r>
            <a:r>
              <a:rPr lang="es-MX" b="0" i="0" dirty="0">
                <a:effectLst/>
                <a:latin typeface="SegoeUIVariable"/>
              </a:rPr>
              <a:t>_ </a:t>
            </a:r>
            <a:r>
              <a:rPr lang="es-MX" b="0" i="0" dirty="0" err="1">
                <a:effectLst/>
                <a:latin typeface="SegoeUIVariable"/>
              </a:rPr>
              <a:t>Nuevo</a:t>
            </a:r>
            <a:r>
              <a:rPr lang="es-MX" i="0" dirty="0" err="1">
                <a:latin typeface="SegoeUIVariable"/>
              </a:rPr>
              <a:t>NombreTema</a:t>
            </a:r>
            <a:r>
              <a:rPr lang="es-MX" b="0" i="0" dirty="0" err="1">
                <a:effectLst/>
                <a:latin typeface="SegoeUIVariable"/>
              </a:rPr>
              <a:t>.php</a:t>
            </a:r>
            <a:r>
              <a:rPr lang="es-MX" b="0" i="0" dirty="0">
                <a:effectLst/>
                <a:latin typeface="SegoeUIVariable"/>
              </a:rPr>
              <a:t>” </a:t>
            </a:r>
          </a:p>
          <a:p>
            <a:pPr lvl="1"/>
            <a:r>
              <a:rPr lang="es-MX" i="0" dirty="0">
                <a:latin typeface="SegoeUIVariable"/>
              </a:rPr>
              <a:t>Si lo deseas puedes personalizar los estilos CSS desde ahí o en su defecto personalizarlos en la plataforma en la parte de “</a:t>
            </a:r>
            <a:r>
              <a:rPr lang="es-MX" i="0" dirty="0" err="1">
                <a:latin typeface="SegoeUIVariable"/>
              </a:rPr>
              <a:t>Advanced</a:t>
            </a:r>
            <a:r>
              <a:rPr lang="es-MX" i="0" dirty="0">
                <a:latin typeface="SegoeUIVariable"/>
              </a:rPr>
              <a:t>” mencionado anteriormente.</a:t>
            </a:r>
            <a:endParaRPr lang="es-MX" b="0" i="0" dirty="0">
              <a:effectLst/>
              <a:latin typeface="SegoeUIVariable"/>
            </a:endParaRPr>
          </a:p>
        </p:txBody>
      </p:sp>
    </p:spTree>
    <p:extLst>
      <p:ext uri="{BB962C8B-B14F-4D97-AF65-F5344CB8AC3E}">
        <p14:creationId xmlns:p14="http://schemas.microsoft.com/office/powerpoint/2010/main" val="4211370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E6DDD-92C4-43DC-82A3-474622CC82CC}"/>
              </a:ext>
            </a:extLst>
          </p:cNvPr>
          <p:cNvSpPr>
            <a:spLocks noGrp="1"/>
          </p:cNvSpPr>
          <p:nvPr>
            <p:ph type="title"/>
          </p:nvPr>
        </p:nvSpPr>
        <p:spPr/>
        <p:txBody>
          <a:bodyPr/>
          <a:lstStyle/>
          <a:p>
            <a:r>
              <a:rPr lang="es-MX" dirty="0"/>
              <a:t>Código de los temas </a:t>
            </a:r>
            <a:r>
              <a:rPr lang="es-MX" dirty="0" err="1"/>
              <a:t>certify</a:t>
            </a:r>
            <a:r>
              <a:rPr lang="es-MX" dirty="0"/>
              <a:t> y </a:t>
            </a:r>
            <a:r>
              <a:rPr lang="es-MX" dirty="0" err="1"/>
              <a:t>amafore</a:t>
            </a:r>
            <a:endParaRPr lang="es-MX" dirty="0"/>
          </a:p>
        </p:txBody>
      </p:sp>
      <p:sp>
        <p:nvSpPr>
          <p:cNvPr id="3" name="Marcador de contenido 2">
            <a:extLst>
              <a:ext uri="{FF2B5EF4-FFF2-40B4-BE49-F238E27FC236}">
                <a16:creationId xmlns:a16="http://schemas.microsoft.com/office/drawing/2014/main" id="{D6B958A6-56E8-422E-B27E-DA3E1CD1973E}"/>
              </a:ext>
            </a:extLst>
          </p:cNvPr>
          <p:cNvSpPr>
            <a:spLocks noGrp="1"/>
          </p:cNvSpPr>
          <p:nvPr>
            <p:ph idx="1"/>
          </p:nvPr>
        </p:nvSpPr>
        <p:spPr/>
        <p:txBody>
          <a:bodyPr/>
          <a:lstStyle/>
          <a:p>
            <a:r>
              <a:rPr lang="es-MX" dirty="0"/>
              <a:t>El código de ambos temas se encuentra en el repositorio Git.</a:t>
            </a:r>
          </a:p>
          <a:p>
            <a:r>
              <a:rPr lang="es-MX" dirty="0"/>
              <a:t>Para instalar los temas basta con descargar sus respectivas carpetas, comprimirlas e instalarlas como plugin's en Moodle, si se requiere el tipo de plugin debe especificarse como “Tema” o “</a:t>
            </a:r>
            <a:r>
              <a:rPr lang="es-MX" dirty="0" err="1"/>
              <a:t>Theme</a:t>
            </a:r>
            <a:r>
              <a:rPr lang="es-MX" dirty="0"/>
              <a:t>”</a:t>
            </a:r>
          </a:p>
        </p:txBody>
      </p:sp>
    </p:spTree>
    <p:extLst>
      <p:ext uri="{BB962C8B-B14F-4D97-AF65-F5344CB8AC3E}">
        <p14:creationId xmlns:p14="http://schemas.microsoft.com/office/powerpoint/2010/main" val="3400479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B3116-D6EA-4765-B448-B3A8BADB404B}"/>
              </a:ext>
            </a:extLst>
          </p:cNvPr>
          <p:cNvSpPr>
            <a:spLocks noGrp="1"/>
          </p:cNvSpPr>
          <p:nvPr>
            <p:ph type="title"/>
          </p:nvPr>
        </p:nvSpPr>
        <p:spPr/>
        <p:txBody>
          <a:bodyPr/>
          <a:lstStyle/>
          <a:p>
            <a:r>
              <a:rPr lang="es-MX" dirty="0"/>
              <a:t>Pantallas de inicio de sesión diferenciadas.</a:t>
            </a:r>
          </a:p>
        </p:txBody>
      </p:sp>
      <p:sp>
        <p:nvSpPr>
          <p:cNvPr id="3" name="Marcador de contenido 2">
            <a:extLst>
              <a:ext uri="{FF2B5EF4-FFF2-40B4-BE49-F238E27FC236}">
                <a16:creationId xmlns:a16="http://schemas.microsoft.com/office/drawing/2014/main" id="{0BB29FCC-9649-4515-BF11-DC8B99E3F7C2}"/>
              </a:ext>
            </a:extLst>
          </p:cNvPr>
          <p:cNvSpPr>
            <a:spLocks noGrp="1"/>
          </p:cNvSpPr>
          <p:nvPr>
            <p:ph idx="1"/>
          </p:nvPr>
        </p:nvSpPr>
        <p:spPr/>
        <p:txBody>
          <a:bodyPr/>
          <a:lstStyle/>
          <a:p>
            <a:r>
              <a:rPr lang="es-MX" dirty="0"/>
              <a:t>Se generaron 3 pantallas de inicio de sesión diferenciadas.</a:t>
            </a:r>
          </a:p>
          <a:p>
            <a:r>
              <a:rPr lang="es-MX" dirty="0"/>
              <a:t>Para cada rol se genero una ruta: </a:t>
            </a:r>
          </a:p>
          <a:p>
            <a:pPr lvl="1"/>
            <a:r>
              <a:rPr lang="es-MX" dirty="0" err="1"/>
              <a:t>pathBaseMoodle</a:t>
            </a:r>
            <a:r>
              <a:rPr lang="es-MX" dirty="0"/>
              <a:t>/examen   -&gt; Estudiantes de Exámenes.</a:t>
            </a:r>
          </a:p>
          <a:p>
            <a:pPr lvl="1"/>
            <a:r>
              <a:rPr lang="es-MX" dirty="0" err="1"/>
              <a:t>pathBaseMoodle</a:t>
            </a:r>
            <a:r>
              <a:rPr lang="es-MX" dirty="0"/>
              <a:t>/</a:t>
            </a:r>
            <a:r>
              <a:rPr lang="es-MX" dirty="0" err="1"/>
              <a:t>amafore</a:t>
            </a:r>
            <a:r>
              <a:rPr lang="es-MX" dirty="0"/>
              <a:t>   -&gt; Estudiantes de </a:t>
            </a:r>
            <a:r>
              <a:rPr lang="es-MX" dirty="0" err="1"/>
              <a:t>Amafore</a:t>
            </a:r>
            <a:r>
              <a:rPr lang="es-MX" dirty="0"/>
              <a:t>.</a:t>
            </a:r>
          </a:p>
          <a:p>
            <a:pPr lvl="1"/>
            <a:r>
              <a:rPr lang="es-MX" dirty="0" err="1"/>
              <a:t>pathBaseMoodle</a:t>
            </a:r>
            <a:r>
              <a:rPr lang="es-MX" dirty="0"/>
              <a:t>/general   -&gt; Usuarios en general.</a:t>
            </a:r>
          </a:p>
          <a:p>
            <a:pPr lvl="1"/>
            <a:endParaRPr lang="es-MX" dirty="0"/>
          </a:p>
        </p:txBody>
      </p:sp>
    </p:spTree>
    <p:extLst>
      <p:ext uri="{BB962C8B-B14F-4D97-AF65-F5344CB8AC3E}">
        <p14:creationId xmlns:p14="http://schemas.microsoft.com/office/powerpoint/2010/main" val="23465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FA4C3-EBDE-4887-9A7F-6DFC5571CB6B}"/>
              </a:ext>
            </a:extLst>
          </p:cNvPr>
          <p:cNvSpPr>
            <a:spLocks noGrp="1"/>
          </p:cNvSpPr>
          <p:nvPr>
            <p:ph type="title"/>
          </p:nvPr>
        </p:nvSpPr>
        <p:spPr/>
        <p:txBody>
          <a:bodyPr/>
          <a:lstStyle/>
          <a:p>
            <a:r>
              <a:rPr lang="es-MX" dirty="0"/>
              <a:t>Pantallas e inicio de sesión actuales.</a:t>
            </a:r>
          </a:p>
        </p:txBody>
      </p:sp>
      <p:pic>
        <p:nvPicPr>
          <p:cNvPr id="5" name="Marcador de contenido 4">
            <a:extLst>
              <a:ext uri="{FF2B5EF4-FFF2-40B4-BE49-F238E27FC236}">
                <a16:creationId xmlns:a16="http://schemas.microsoft.com/office/drawing/2014/main" id="{BA96C1CD-FAB9-4C39-BEE0-14C43850A8C9}"/>
              </a:ext>
            </a:extLst>
          </p:cNvPr>
          <p:cNvPicPr>
            <a:picLocks noGrp="1" noChangeAspect="1"/>
          </p:cNvPicPr>
          <p:nvPr>
            <p:ph idx="1"/>
          </p:nvPr>
        </p:nvPicPr>
        <p:blipFill>
          <a:blip r:embed="rId2"/>
          <a:stretch>
            <a:fillRect/>
          </a:stretch>
        </p:blipFill>
        <p:spPr>
          <a:xfrm>
            <a:off x="1432666" y="2171700"/>
            <a:ext cx="3670934" cy="3581400"/>
          </a:xfrm>
        </p:spPr>
      </p:pic>
      <p:pic>
        <p:nvPicPr>
          <p:cNvPr id="7" name="Imagen 6">
            <a:extLst>
              <a:ext uri="{FF2B5EF4-FFF2-40B4-BE49-F238E27FC236}">
                <a16:creationId xmlns:a16="http://schemas.microsoft.com/office/drawing/2014/main" id="{327FB376-A41D-4B0B-B302-DB182D91EE9E}"/>
              </a:ext>
            </a:extLst>
          </p:cNvPr>
          <p:cNvPicPr>
            <a:picLocks noChangeAspect="1"/>
          </p:cNvPicPr>
          <p:nvPr/>
        </p:nvPicPr>
        <p:blipFill>
          <a:blip r:embed="rId3"/>
          <a:stretch>
            <a:fillRect/>
          </a:stretch>
        </p:blipFill>
        <p:spPr>
          <a:xfrm>
            <a:off x="4858066" y="2243012"/>
            <a:ext cx="3602526" cy="3438776"/>
          </a:xfrm>
          <a:prstGeom prst="rect">
            <a:avLst/>
          </a:prstGeom>
        </p:spPr>
      </p:pic>
      <p:pic>
        <p:nvPicPr>
          <p:cNvPr id="9" name="Imagen 8">
            <a:extLst>
              <a:ext uri="{FF2B5EF4-FFF2-40B4-BE49-F238E27FC236}">
                <a16:creationId xmlns:a16="http://schemas.microsoft.com/office/drawing/2014/main" id="{427E0EA4-E31F-48EA-9F6C-5A35CC069E4C}"/>
              </a:ext>
            </a:extLst>
          </p:cNvPr>
          <p:cNvPicPr>
            <a:picLocks noChangeAspect="1"/>
          </p:cNvPicPr>
          <p:nvPr/>
        </p:nvPicPr>
        <p:blipFill rotWithShape="1">
          <a:blip r:embed="rId4"/>
          <a:srcRect l="9473" b="5911"/>
          <a:stretch/>
        </p:blipFill>
        <p:spPr>
          <a:xfrm>
            <a:off x="8239250" y="2171700"/>
            <a:ext cx="3646742" cy="3510087"/>
          </a:xfrm>
          <a:prstGeom prst="rect">
            <a:avLst/>
          </a:prstGeom>
        </p:spPr>
      </p:pic>
    </p:spTree>
    <p:extLst>
      <p:ext uri="{BB962C8B-B14F-4D97-AF65-F5344CB8AC3E}">
        <p14:creationId xmlns:p14="http://schemas.microsoft.com/office/powerpoint/2010/main" val="4071979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9BA5E-D2BF-9DBB-B228-AB871446328E}"/>
              </a:ext>
            </a:extLst>
          </p:cNvPr>
          <p:cNvSpPr>
            <a:spLocks noGrp="1"/>
          </p:cNvSpPr>
          <p:nvPr>
            <p:ph type="title"/>
          </p:nvPr>
        </p:nvSpPr>
        <p:spPr/>
        <p:txBody>
          <a:bodyPr/>
          <a:lstStyle/>
          <a:p>
            <a:r>
              <a:rPr lang="es-MX" dirty="0"/>
              <a:t>Roles de Moodle</a:t>
            </a:r>
          </a:p>
        </p:txBody>
      </p:sp>
      <p:pic>
        <p:nvPicPr>
          <p:cNvPr id="5" name="Marcador de contenido 4">
            <a:extLst>
              <a:ext uri="{FF2B5EF4-FFF2-40B4-BE49-F238E27FC236}">
                <a16:creationId xmlns:a16="http://schemas.microsoft.com/office/drawing/2014/main" id="{BEE6A7FB-F398-4A3D-A19D-EFB7A91113D3}"/>
              </a:ext>
            </a:extLst>
          </p:cNvPr>
          <p:cNvPicPr>
            <a:picLocks noGrp="1" noChangeAspect="1"/>
          </p:cNvPicPr>
          <p:nvPr>
            <p:ph idx="1"/>
          </p:nvPr>
        </p:nvPicPr>
        <p:blipFill>
          <a:blip r:embed="rId2"/>
          <a:stretch>
            <a:fillRect/>
          </a:stretch>
        </p:blipFill>
        <p:spPr>
          <a:xfrm>
            <a:off x="1705929" y="1846053"/>
            <a:ext cx="8780142" cy="4064479"/>
          </a:xfrm>
        </p:spPr>
      </p:pic>
    </p:spTree>
    <p:extLst>
      <p:ext uri="{BB962C8B-B14F-4D97-AF65-F5344CB8AC3E}">
        <p14:creationId xmlns:p14="http://schemas.microsoft.com/office/powerpoint/2010/main" val="1045457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73FB9-B94B-BFE2-5CB0-3BC2F364F3DC}"/>
              </a:ext>
            </a:extLst>
          </p:cNvPr>
          <p:cNvSpPr>
            <a:spLocks noGrp="1"/>
          </p:cNvSpPr>
          <p:nvPr>
            <p:ph type="title"/>
          </p:nvPr>
        </p:nvSpPr>
        <p:spPr/>
        <p:txBody>
          <a:bodyPr/>
          <a:lstStyle/>
          <a:p>
            <a:r>
              <a:rPr lang="es-MX" dirty="0"/>
              <a:t>Código archivo </a:t>
            </a:r>
            <a:r>
              <a:rPr lang="es-MX" dirty="0" err="1"/>
              <a:t>config.php</a:t>
            </a:r>
            <a:endParaRPr lang="es-MX" dirty="0"/>
          </a:p>
        </p:txBody>
      </p:sp>
      <p:sp>
        <p:nvSpPr>
          <p:cNvPr id="3" name="Marcador de contenido 2">
            <a:extLst>
              <a:ext uri="{FF2B5EF4-FFF2-40B4-BE49-F238E27FC236}">
                <a16:creationId xmlns:a16="http://schemas.microsoft.com/office/drawing/2014/main" id="{84ADEFD2-C4A6-4323-BA19-CE12DE06C6A2}"/>
              </a:ext>
            </a:extLst>
          </p:cNvPr>
          <p:cNvSpPr>
            <a:spLocks noGrp="1"/>
          </p:cNvSpPr>
          <p:nvPr>
            <p:ph idx="1"/>
          </p:nvPr>
        </p:nvSpPr>
        <p:spPr/>
        <p:txBody>
          <a:bodyPr/>
          <a:lstStyle/>
          <a:p>
            <a:r>
              <a:rPr lang="es-MX" dirty="0"/>
              <a:t>Para lograr la redirección por roles se modificaron líneas del archivo </a:t>
            </a:r>
            <a:r>
              <a:rPr lang="es-MX" dirty="0" err="1"/>
              <a:t>config.php</a:t>
            </a:r>
            <a:r>
              <a:rPr lang="es-MX" dirty="0"/>
              <a:t>, el código se encuentra disponible en el repositorio Git en el directorio </a:t>
            </a:r>
            <a:r>
              <a:rPr lang="es-MX" dirty="0" err="1"/>
              <a:t>configMoodle</a:t>
            </a:r>
            <a:endParaRPr lang="es-MX" dirty="0"/>
          </a:p>
          <a:p>
            <a:endParaRPr lang="es-MX" dirty="0"/>
          </a:p>
          <a:p>
            <a:endParaRPr lang="es-MX" dirty="0"/>
          </a:p>
        </p:txBody>
      </p:sp>
      <p:pic>
        <p:nvPicPr>
          <p:cNvPr id="5" name="Imagen 4">
            <a:extLst>
              <a:ext uri="{FF2B5EF4-FFF2-40B4-BE49-F238E27FC236}">
                <a16:creationId xmlns:a16="http://schemas.microsoft.com/office/drawing/2014/main" id="{09984E4F-3255-515D-9FB0-9A68F433A458}"/>
              </a:ext>
            </a:extLst>
          </p:cNvPr>
          <p:cNvPicPr>
            <a:picLocks noChangeAspect="1"/>
          </p:cNvPicPr>
          <p:nvPr/>
        </p:nvPicPr>
        <p:blipFill>
          <a:blip r:embed="rId2"/>
          <a:stretch>
            <a:fillRect/>
          </a:stretch>
        </p:blipFill>
        <p:spPr>
          <a:xfrm>
            <a:off x="1725948" y="3099697"/>
            <a:ext cx="8740103" cy="3514576"/>
          </a:xfrm>
          <a:prstGeom prst="rect">
            <a:avLst/>
          </a:prstGeom>
        </p:spPr>
      </p:pic>
    </p:spTree>
    <p:extLst>
      <p:ext uri="{BB962C8B-B14F-4D97-AF65-F5344CB8AC3E}">
        <p14:creationId xmlns:p14="http://schemas.microsoft.com/office/powerpoint/2010/main" val="4165534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DA529-0662-B2B7-6E61-F3C62B4698DA}"/>
              </a:ext>
            </a:extLst>
          </p:cNvPr>
          <p:cNvSpPr>
            <a:spLocks noGrp="1"/>
          </p:cNvSpPr>
          <p:nvPr>
            <p:ph type="title"/>
          </p:nvPr>
        </p:nvSpPr>
        <p:spPr/>
        <p:txBody>
          <a:bodyPr/>
          <a:lstStyle/>
          <a:p>
            <a:r>
              <a:rPr lang="es-MX" dirty="0"/>
              <a:t>Código archivo </a:t>
            </a:r>
            <a:r>
              <a:rPr lang="es-MX" dirty="0" err="1"/>
              <a:t>login</a:t>
            </a:r>
            <a:r>
              <a:rPr lang="es-MX" dirty="0"/>
              <a:t>/</a:t>
            </a:r>
            <a:r>
              <a:rPr lang="es-MX" dirty="0" err="1"/>
              <a:t>index.php</a:t>
            </a:r>
            <a:endParaRPr lang="es-MX" dirty="0"/>
          </a:p>
        </p:txBody>
      </p:sp>
      <p:sp>
        <p:nvSpPr>
          <p:cNvPr id="3" name="Marcador de contenido 2">
            <a:extLst>
              <a:ext uri="{FF2B5EF4-FFF2-40B4-BE49-F238E27FC236}">
                <a16:creationId xmlns:a16="http://schemas.microsoft.com/office/drawing/2014/main" id="{1F384985-D7C2-8896-7988-77335606D197}"/>
              </a:ext>
            </a:extLst>
          </p:cNvPr>
          <p:cNvSpPr>
            <a:spLocks noGrp="1"/>
          </p:cNvSpPr>
          <p:nvPr>
            <p:ph idx="1"/>
          </p:nvPr>
        </p:nvSpPr>
        <p:spPr/>
        <p:txBody>
          <a:bodyPr/>
          <a:lstStyle/>
          <a:p>
            <a:r>
              <a:rPr lang="es-MX" dirty="0"/>
              <a:t>Esta modificación al archivo se realizó para establecer una ruta </a:t>
            </a:r>
            <a:r>
              <a:rPr lang="es-MX" dirty="0" err="1"/>
              <a:t>Url</a:t>
            </a:r>
            <a:r>
              <a:rPr lang="es-MX" dirty="0"/>
              <a:t> default, para ello se modificó el archivo </a:t>
            </a:r>
            <a:r>
              <a:rPr lang="es-MX" dirty="0" err="1"/>
              <a:t>index.php</a:t>
            </a:r>
            <a:r>
              <a:rPr lang="es-MX" dirty="0"/>
              <a:t> del directorio </a:t>
            </a:r>
            <a:r>
              <a:rPr lang="es-MX" dirty="0" err="1"/>
              <a:t>login</a:t>
            </a:r>
            <a:r>
              <a:rPr lang="es-MX" dirty="0"/>
              <a:t> de Moodle. El código se encuentra disponible en el directorio </a:t>
            </a:r>
            <a:r>
              <a:rPr lang="es-MX" dirty="0" err="1"/>
              <a:t>configMoodle</a:t>
            </a:r>
            <a:r>
              <a:rPr lang="es-MX" dirty="0"/>
              <a:t>/</a:t>
            </a:r>
            <a:r>
              <a:rPr lang="es-MX" dirty="0" err="1"/>
              <a:t>login</a:t>
            </a:r>
            <a:r>
              <a:rPr lang="es-MX" dirty="0"/>
              <a:t>/</a:t>
            </a:r>
            <a:r>
              <a:rPr lang="es-MX" dirty="0" err="1"/>
              <a:t>index.php</a:t>
            </a:r>
            <a:endParaRPr lang="es-MX" dirty="0"/>
          </a:p>
          <a:p>
            <a:endParaRPr lang="es-MX" dirty="0"/>
          </a:p>
          <a:p>
            <a:endParaRPr lang="es-MX" dirty="0"/>
          </a:p>
        </p:txBody>
      </p:sp>
      <p:pic>
        <p:nvPicPr>
          <p:cNvPr id="5" name="Imagen 4">
            <a:extLst>
              <a:ext uri="{FF2B5EF4-FFF2-40B4-BE49-F238E27FC236}">
                <a16:creationId xmlns:a16="http://schemas.microsoft.com/office/drawing/2014/main" id="{72B19D96-4BA6-4678-0A65-3D4B483DEFD5}"/>
              </a:ext>
            </a:extLst>
          </p:cNvPr>
          <p:cNvPicPr>
            <a:picLocks noChangeAspect="1"/>
          </p:cNvPicPr>
          <p:nvPr/>
        </p:nvPicPr>
        <p:blipFill>
          <a:blip r:embed="rId2"/>
          <a:stretch>
            <a:fillRect/>
          </a:stretch>
        </p:blipFill>
        <p:spPr>
          <a:xfrm>
            <a:off x="1980541" y="3505328"/>
            <a:ext cx="8383318" cy="3042122"/>
          </a:xfrm>
          <a:prstGeom prst="rect">
            <a:avLst/>
          </a:prstGeom>
        </p:spPr>
      </p:pic>
    </p:spTree>
    <p:extLst>
      <p:ext uri="{BB962C8B-B14F-4D97-AF65-F5344CB8AC3E}">
        <p14:creationId xmlns:p14="http://schemas.microsoft.com/office/powerpoint/2010/main" val="2299197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BCB04C-F13C-C8AD-1303-5A458FE30E48}"/>
              </a:ext>
            </a:extLst>
          </p:cNvPr>
          <p:cNvSpPr>
            <a:spLocks noGrp="1"/>
          </p:cNvSpPr>
          <p:nvPr>
            <p:ph type="title"/>
          </p:nvPr>
        </p:nvSpPr>
        <p:spPr/>
        <p:txBody>
          <a:bodyPr/>
          <a:lstStyle/>
          <a:p>
            <a:r>
              <a:rPr lang="es-MX" dirty="0"/>
              <a:t>Código archivo </a:t>
            </a:r>
            <a:r>
              <a:rPr lang="es-MX" dirty="0" err="1"/>
              <a:t>login</a:t>
            </a:r>
            <a:r>
              <a:rPr lang="es-MX" dirty="0"/>
              <a:t>/</a:t>
            </a:r>
            <a:r>
              <a:rPr lang="es-MX" dirty="0" err="1"/>
              <a:t>logout.php</a:t>
            </a:r>
            <a:endParaRPr lang="es-MX" dirty="0"/>
          </a:p>
        </p:txBody>
      </p:sp>
      <p:sp>
        <p:nvSpPr>
          <p:cNvPr id="3" name="Marcador de contenido 2">
            <a:extLst>
              <a:ext uri="{FF2B5EF4-FFF2-40B4-BE49-F238E27FC236}">
                <a16:creationId xmlns:a16="http://schemas.microsoft.com/office/drawing/2014/main" id="{7AEED3E3-2470-DCB6-83EE-72B01C6094DA}"/>
              </a:ext>
            </a:extLst>
          </p:cNvPr>
          <p:cNvSpPr>
            <a:spLocks noGrp="1"/>
          </p:cNvSpPr>
          <p:nvPr>
            <p:ph idx="1"/>
          </p:nvPr>
        </p:nvSpPr>
        <p:spPr/>
        <p:txBody>
          <a:bodyPr/>
          <a:lstStyle/>
          <a:p>
            <a:r>
              <a:rPr lang="es-MX" dirty="0"/>
              <a:t>Esta modificación al archivo se realizó para establecer las redirecciones al cerrar la </a:t>
            </a:r>
            <a:r>
              <a:rPr lang="es-MX" dirty="0" err="1"/>
              <a:t>sesion</a:t>
            </a:r>
            <a:r>
              <a:rPr lang="es-MX" dirty="0"/>
              <a:t>, para ello se modificó el archivo </a:t>
            </a:r>
            <a:r>
              <a:rPr lang="es-MX" dirty="0" err="1"/>
              <a:t>logout.php</a:t>
            </a:r>
            <a:r>
              <a:rPr lang="es-MX" dirty="0"/>
              <a:t> del directorio </a:t>
            </a:r>
            <a:r>
              <a:rPr lang="es-MX" dirty="0" err="1"/>
              <a:t>login</a:t>
            </a:r>
            <a:r>
              <a:rPr lang="es-MX" dirty="0"/>
              <a:t> de Moodle. El código se encuentra disponible en el directorio </a:t>
            </a:r>
            <a:r>
              <a:rPr lang="es-MX" dirty="0" err="1"/>
              <a:t>configMoodle</a:t>
            </a:r>
            <a:r>
              <a:rPr lang="es-MX" dirty="0"/>
              <a:t>/</a:t>
            </a:r>
            <a:r>
              <a:rPr lang="es-MX" dirty="0" err="1"/>
              <a:t>login</a:t>
            </a:r>
            <a:r>
              <a:rPr lang="es-MX" dirty="0"/>
              <a:t>/</a:t>
            </a:r>
            <a:r>
              <a:rPr lang="es-MX" dirty="0" err="1"/>
              <a:t>logout.php</a:t>
            </a:r>
            <a:endParaRPr lang="es-MX" dirty="0"/>
          </a:p>
          <a:p>
            <a:endParaRPr lang="es-MX" dirty="0"/>
          </a:p>
        </p:txBody>
      </p:sp>
      <p:pic>
        <p:nvPicPr>
          <p:cNvPr id="5" name="Imagen 4">
            <a:extLst>
              <a:ext uri="{FF2B5EF4-FFF2-40B4-BE49-F238E27FC236}">
                <a16:creationId xmlns:a16="http://schemas.microsoft.com/office/drawing/2014/main" id="{F9EB5A5D-DC9F-D32A-1C51-BB14021D42D4}"/>
              </a:ext>
            </a:extLst>
          </p:cNvPr>
          <p:cNvPicPr>
            <a:picLocks noChangeAspect="1"/>
          </p:cNvPicPr>
          <p:nvPr/>
        </p:nvPicPr>
        <p:blipFill>
          <a:blip r:embed="rId2"/>
          <a:stretch>
            <a:fillRect/>
          </a:stretch>
        </p:blipFill>
        <p:spPr>
          <a:xfrm>
            <a:off x="3298899" y="3429000"/>
            <a:ext cx="5594202" cy="3174521"/>
          </a:xfrm>
          <a:prstGeom prst="rect">
            <a:avLst/>
          </a:prstGeom>
        </p:spPr>
      </p:pic>
    </p:spTree>
    <p:extLst>
      <p:ext uri="{BB962C8B-B14F-4D97-AF65-F5344CB8AC3E}">
        <p14:creationId xmlns:p14="http://schemas.microsoft.com/office/powerpoint/2010/main" val="3212206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07995-E06B-4DFB-B790-D3616F18CECF}"/>
              </a:ext>
            </a:extLst>
          </p:cNvPr>
          <p:cNvSpPr>
            <a:spLocks noGrp="1"/>
          </p:cNvSpPr>
          <p:nvPr>
            <p:ph type="title"/>
          </p:nvPr>
        </p:nvSpPr>
        <p:spPr/>
        <p:txBody>
          <a:bodyPr/>
          <a:lstStyle/>
          <a:p>
            <a:r>
              <a:rPr lang="es-MX" dirty="0"/>
              <a:t>Pantalla propuesta de </a:t>
            </a:r>
            <a:r>
              <a:rPr lang="es-MX" dirty="0" err="1"/>
              <a:t>login</a:t>
            </a:r>
            <a:r>
              <a:rPr lang="es-MX" dirty="0"/>
              <a:t> versión AAFM</a:t>
            </a:r>
          </a:p>
        </p:txBody>
      </p:sp>
      <p:pic>
        <p:nvPicPr>
          <p:cNvPr id="5" name="Marcador de contenido 4">
            <a:extLst>
              <a:ext uri="{FF2B5EF4-FFF2-40B4-BE49-F238E27FC236}">
                <a16:creationId xmlns:a16="http://schemas.microsoft.com/office/drawing/2014/main" id="{A21CA05F-D0D5-4BC3-9A22-B6CD11D9F0C2}"/>
              </a:ext>
            </a:extLst>
          </p:cNvPr>
          <p:cNvPicPr>
            <a:picLocks noGrp="1" noChangeAspect="1"/>
          </p:cNvPicPr>
          <p:nvPr>
            <p:ph idx="1"/>
          </p:nvPr>
        </p:nvPicPr>
        <p:blipFill>
          <a:blip r:embed="rId2"/>
          <a:stretch>
            <a:fillRect/>
          </a:stretch>
        </p:blipFill>
        <p:spPr>
          <a:xfrm>
            <a:off x="2388689" y="2286000"/>
            <a:ext cx="7567021" cy="3581400"/>
          </a:xfrm>
        </p:spPr>
      </p:pic>
    </p:spTree>
    <p:extLst>
      <p:ext uri="{BB962C8B-B14F-4D97-AF65-F5344CB8AC3E}">
        <p14:creationId xmlns:p14="http://schemas.microsoft.com/office/powerpoint/2010/main" val="3719815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07995-E06B-4DFB-B790-D3616F18CECF}"/>
              </a:ext>
            </a:extLst>
          </p:cNvPr>
          <p:cNvSpPr>
            <a:spLocks noGrp="1"/>
          </p:cNvSpPr>
          <p:nvPr>
            <p:ph type="title"/>
          </p:nvPr>
        </p:nvSpPr>
        <p:spPr/>
        <p:txBody>
          <a:bodyPr/>
          <a:lstStyle/>
          <a:p>
            <a:r>
              <a:rPr lang="es-MX" dirty="0"/>
              <a:t>Pantalla propuesta de </a:t>
            </a:r>
            <a:r>
              <a:rPr lang="es-MX" dirty="0" err="1"/>
              <a:t>login</a:t>
            </a:r>
            <a:r>
              <a:rPr lang="es-MX" dirty="0"/>
              <a:t> versión </a:t>
            </a:r>
            <a:r>
              <a:rPr lang="es-MX" dirty="0" err="1"/>
              <a:t>Amafore</a:t>
            </a:r>
            <a:endParaRPr lang="es-MX" dirty="0"/>
          </a:p>
        </p:txBody>
      </p:sp>
      <p:pic>
        <p:nvPicPr>
          <p:cNvPr id="4" name="Imagen 3">
            <a:extLst>
              <a:ext uri="{FF2B5EF4-FFF2-40B4-BE49-F238E27FC236}">
                <a16:creationId xmlns:a16="http://schemas.microsoft.com/office/drawing/2014/main" id="{9285C441-BD44-59AE-70AF-10409A7840AD}"/>
              </a:ext>
            </a:extLst>
          </p:cNvPr>
          <p:cNvPicPr>
            <a:picLocks noChangeAspect="1"/>
          </p:cNvPicPr>
          <p:nvPr/>
        </p:nvPicPr>
        <p:blipFill>
          <a:blip r:embed="rId2"/>
          <a:stretch>
            <a:fillRect/>
          </a:stretch>
        </p:blipFill>
        <p:spPr>
          <a:xfrm>
            <a:off x="2432649" y="2171700"/>
            <a:ext cx="7326702" cy="3817762"/>
          </a:xfrm>
          <a:prstGeom prst="rect">
            <a:avLst/>
          </a:prstGeom>
        </p:spPr>
      </p:pic>
    </p:spTree>
    <p:extLst>
      <p:ext uri="{BB962C8B-B14F-4D97-AF65-F5344CB8AC3E}">
        <p14:creationId xmlns:p14="http://schemas.microsoft.com/office/powerpoint/2010/main" val="766656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07995-E06B-4DFB-B790-D3616F18CECF}"/>
              </a:ext>
            </a:extLst>
          </p:cNvPr>
          <p:cNvSpPr>
            <a:spLocks noGrp="1"/>
          </p:cNvSpPr>
          <p:nvPr>
            <p:ph type="title"/>
          </p:nvPr>
        </p:nvSpPr>
        <p:spPr/>
        <p:txBody>
          <a:bodyPr/>
          <a:lstStyle/>
          <a:p>
            <a:r>
              <a:rPr lang="es-MX" dirty="0"/>
              <a:t>Pantalla propuesta de </a:t>
            </a:r>
            <a:r>
              <a:rPr lang="es-MX" dirty="0" err="1"/>
              <a:t>login</a:t>
            </a:r>
            <a:r>
              <a:rPr lang="es-MX" dirty="0"/>
              <a:t> versión default</a:t>
            </a:r>
          </a:p>
        </p:txBody>
      </p:sp>
      <p:pic>
        <p:nvPicPr>
          <p:cNvPr id="7" name="Marcador de contenido 6">
            <a:extLst>
              <a:ext uri="{FF2B5EF4-FFF2-40B4-BE49-F238E27FC236}">
                <a16:creationId xmlns:a16="http://schemas.microsoft.com/office/drawing/2014/main" id="{954FC5E2-F39F-D3BD-5427-525401A289C7}"/>
              </a:ext>
            </a:extLst>
          </p:cNvPr>
          <p:cNvPicPr>
            <a:picLocks noGrp="1" noChangeAspect="1"/>
          </p:cNvPicPr>
          <p:nvPr>
            <p:ph idx="1"/>
          </p:nvPr>
        </p:nvPicPr>
        <p:blipFill>
          <a:blip r:embed="rId2"/>
          <a:stretch>
            <a:fillRect/>
          </a:stretch>
        </p:blipFill>
        <p:spPr>
          <a:xfrm>
            <a:off x="2483860" y="2171700"/>
            <a:ext cx="7224279" cy="4442604"/>
          </a:xfrm>
        </p:spPr>
      </p:pic>
    </p:spTree>
    <p:extLst>
      <p:ext uri="{BB962C8B-B14F-4D97-AF65-F5344CB8AC3E}">
        <p14:creationId xmlns:p14="http://schemas.microsoft.com/office/powerpoint/2010/main" val="326779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D4928-8558-4724-8B2D-6787ECBE37BB}"/>
              </a:ext>
            </a:extLst>
          </p:cNvPr>
          <p:cNvSpPr>
            <a:spLocks noGrp="1"/>
          </p:cNvSpPr>
          <p:nvPr>
            <p:ph type="title"/>
          </p:nvPr>
        </p:nvSpPr>
        <p:spPr/>
        <p:txBody>
          <a:bodyPr/>
          <a:lstStyle/>
          <a:p>
            <a:r>
              <a:rPr lang="es-MX" dirty="0"/>
              <a:t>Configuraciones de Exámenes</a:t>
            </a:r>
          </a:p>
        </p:txBody>
      </p:sp>
      <p:pic>
        <p:nvPicPr>
          <p:cNvPr id="5" name="Marcador de contenido 4">
            <a:extLst>
              <a:ext uri="{FF2B5EF4-FFF2-40B4-BE49-F238E27FC236}">
                <a16:creationId xmlns:a16="http://schemas.microsoft.com/office/drawing/2014/main" id="{6FBDB4D8-31EF-42D2-9FB1-1707A7938A03}"/>
              </a:ext>
            </a:extLst>
          </p:cNvPr>
          <p:cNvPicPr>
            <a:picLocks noGrp="1" noChangeAspect="1"/>
          </p:cNvPicPr>
          <p:nvPr>
            <p:ph idx="1"/>
          </p:nvPr>
        </p:nvPicPr>
        <p:blipFill>
          <a:blip r:embed="rId2"/>
          <a:stretch>
            <a:fillRect/>
          </a:stretch>
        </p:blipFill>
        <p:spPr>
          <a:xfrm>
            <a:off x="1805077" y="1769534"/>
            <a:ext cx="9089721" cy="4631265"/>
          </a:xfrm>
        </p:spPr>
      </p:pic>
    </p:spTree>
    <p:extLst>
      <p:ext uri="{BB962C8B-B14F-4D97-AF65-F5344CB8AC3E}">
        <p14:creationId xmlns:p14="http://schemas.microsoft.com/office/powerpoint/2010/main" val="1513957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88F40-41FC-47D8-98CC-85A3B62BCAF9}"/>
              </a:ext>
            </a:extLst>
          </p:cNvPr>
          <p:cNvSpPr>
            <a:spLocks noGrp="1"/>
          </p:cNvSpPr>
          <p:nvPr>
            <p:ph type="title"/>
          </p:nvPr>
        </p:nvSpPr>
        <p:spPr/>
        <p:txBody>
          <a:bodyPr/>
          <a:lstStyle/>
          <a:p>
            <a:r>
              <a:rPr lang="es-MX" dirty="0"/>
              <a:t>Configuración del Módulo Quiz</a:t>
            </a:r>
          </a:p>
        </p:txBody>
      </p:sp>
      <p:sp>
        <p:nvSpPr>
          <p:cNvPr id="3" name="Marcador de contenido 2">
            <a:extLst>
              <a:ext uri="{FF2B5EF4-FFF2-40B4-BE49-F238E27FC236}">
                <a16:creationId xmlns:a16="http://schemas.microsoft.com/office/drawing/2014/main" id="{6F3C1F28-7DE9-4BE6-98F2-C47A98452B3A}"/>
              </a:ext>
            </a:extLst>
          </p:cNvPr>
          <p:cNvSpPr>
            <a:spLocks noGrp="1"/>
          </p:cNvSpPr>
          <p:nvPr>
            <p:ph idx="1"/>
          </p:nvPr>
        </p:nvSpPr>
        <p:spPr/>
        <p:txBody>
          <a:bodyPr/>
          <a:lstStyle/>
          <a:p>
            <a:r>
              <a:rPr lang="es-MX" dirty="0"/>
              <a:t>Para aplicar de manera eficaz el examen se requieren de ciertas configuraciones, en las siguientes secciones se muestran y explican esas configuraciones.</a:t>
            </a:r>
          </a:p>
          <a:p>
            <a:pPr lvl="1"/>
            <a:r>
              <a:rPr lang="es-MX" dirty="0"/>
              <a:t>Como primer punto, la sección general donde podemos agregar instrucciones al estudiante.</a:t>
            </a:r>
          </a:p>
          <a:p>
            <a:endParaRPr lang="es-MX" dirty="0"/>
          </a:p>
        </p:txBody>
      </p:sp>
      <p:pic>
        <p:nvPicPr>
          <p:cNvPr id="5" name="Imagen 4">
            <a:extLst>
              <a:ext uri="{FF2B5EF4-FFF2-40B4-BE49-F238E27FC236}">
                <a16:creationId xmlns:a16="http://schemas.microsoft.com/office/drawing/2014/main" id="{830429A9-E5E2-4A5F-BB09-86E6A6A6AAA0}"/>
              </a:ext>
            </a:extLst>
          </p:cNvPr>
          <p:cNvPicPr>
            <a:picLocks noChangeAspect="1"/>
          </p:cNvPicPr>
          <p:nvPr/>
        </p:nvPicPr>
        <p:blipFill>
          <a:blip r:embed="rId2"/>
          <a:stretch>
            <a:fillRect/>
          </a:stretch>
        </p:blipFill>
        <p:spPr>
          <a:xfrm>
            <a:off x="2269066" y="3703178"/>
            <a:ext cx="7251835" cy="2735722"/>
          </a:xfrm>
          <a:prstGeom prst="rect">
            <a:avLst/>
          </a:prstGeom>
        </p:spPr>
      </p:pic>
    </p:spTree>
    <p:extLst>
      <p:ext uri="{BB962C8B-B14F-4D97-AF65-F5344CB8AC3E}">
        <p14:creationId xmlns:p14="http://schemas.microsoft.com/office/powerpoint/2010/main" val="4059279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E35DF-D442-4A50-8D18-5A61B33C1E1E}"/>
              </a:ext>
            </a:extLst>
          </p:cNvPr>
          <p:cNvSpPr>
            <a:spLocks noGrp="1"/>
          </p:cNvSpPr>
          <p:nvPr>
            <p:ph type="title"/>
          </p:nvPr>
        </p:nvSpPr>
        <p:spPr/>
        <p:txBody>
          <a:bodyPr/>
          <a:lstStyle/>
          <a:p>
            <a:r>
              <a:rPr lang="es-MX" dirty="0"/>
              <a:t>Restricciones de tiempo</a:t>
            </a:r>
          </a:p>
        </p:txBody>
      </p:sp>
      <p:sp>
        <p:nvSpPr>
          <p:cNvPr id="3" name="Marcador de contenido 2">
            <a:extLst>
              <a:ext uri="{FF2B5EF4-FFF2-40B4-BE49-F238E27FC236}">
                <a16:creationId xmlns:a16="http://schemas.microsoft.com/office/drawing/2014/main" id="{7A9E5142-CFD4-4DE0-BFC1-916EA10D0301}"/>
              </a:ext>
            </a:extLst>
          </p:cNvPr>
          <p:cNvSpPr>
            <a:spLocks noGrp="1"/>
          </p:cNvSpPr>
          <p:nvPr>
            <p:ph idx="1"/>
          </p:nvPr>
        </p:nvSpPr>
        <p:spPr/>
        <p:txBody>
          <a:bodyPr/>
          <a:lstStyle/>
          <a:p>
            <a:r>
              <a:rPr lang="es-MX" dirty="0"/>
              <a:t>Es posible programar una fecha de disponibilidad del examen, la fecha de cierre y la duración de la prueba. Si el alumno no cumple con esos parámetros no podrá acceder. Si agota su tiempo el examen se enviará automáticamente.</a:t>
            </a:r>
          </a:p>
        </p:txBody>
      </p:sp>
      <p:pic>
        <p:nvPicPr>
          <p:cNvPr id="5" name="Imagen 4">
            <a:extLst>
              <a:ext uri="{FF2B5EF4-FFF2-40B4-BE49-F238E27FC236}">
                <a16:creationId xmlns:a16="http://schemas.microsoft.com/office/drawing/2014/main" id="{3944B4E5-3B42-42EA-BBB4-5300F1921F18}"/>
              </a:ext>
            </a:extLst>
          </p:cNvPr>
          <p:cNvPicPr>
            <a:picLocks noChangeAspect="1"/>
          </p:cNvPicPr>
          <p:nvPr/>
        </p:nvPicPr>
        <p:blipFill>
          <a:blip r:embed="rId2"/>
          <a:stretch>
            <a:fillRect/>
          </a:stretch>
        </p:blipFill>
        <p:spPr>
          <a:xfrm>
            <a:off x="1397163" y="3653601"/>
            <a:ext cx="9397674" cy="2328099"/>
          </a:xfrm>
          <a:prstGeom prst="rect">
            <a:avLst/>
          </a:prstGeom>
        </p:spPr>
      </p:pic>
    </p:spTree>
    <p:extLst>
      <p:ext uri="{BB962C8B-B14F-4D97-AF65-F5344CB8AC3E}">
        <p14:creationId xmlns:p14="http://schemas.microsoft.com/office/powerpoint/2010/main" val="163975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F063F4-7A8A-41D6-A5A3-515A0F454225}"/>
              </a:ext>
            </a:extLst>
          </p:cNvPr>
          <p:cNvSpPr>
            <a:spLocks noGrp="1"/>
          </p:cNvSpPr>
          <p:nvPr>
            <p:ph type="title"/>
          </p:nvPr>
        </p:nvSpPr>
        <p:spPr/>
        <p:txBody>
          <a:bodyPr/>
          <a:lstStyle/>
          <a:p>
            <a:r>
              <a:rPr lang="es-MX" dirty="0"/>
              <a:t>Configuración de intentos</a:t>
            </a:r>
          </a:p>
        </p:txBody>
      </p:sp>
      <p:sp>
        <p:nvSpPr>
          <p:cNvPr id="3" name="Marcador de contenido 2">
            <a:extLst>
              <a:ext uri="{FF2B5EF4-FFF2-40B4-BE49-F238E27FC236}">
                <a16:creationId xmlns:a16="http://schemas.microsoft.com/office/drawing/2014/main" id="{04E4A3D7-4553-4337-9184-CE832D312C4A}"/>
              </a:ext>
            </a:extLst>
          </p:cNvPr>
          <p:cNvSpPr>
            <a:spLocks noGrp="1"/>
          </p:cNvSpPr>
          <p:nvPr>
            <p:ph idx="1"/>
          </p:nvPr>
        </p:nvSpPr>
        <p:spPr/>
        <p:txBody>
          <a:bodyPr/>
          <a:lstStyle/>
          <a:p>
            <a:r>
              <a:rPr lang="es-MX" dirty="0"/>
              <a:t>Para limitar el número de intentos debemos ingresar a la sección de calificación y establecer el número de intentos en 1</a:t>
            </a:r>
          </a:p>
          <a:p>
            <a:endParaRPr lang="es-MX" dirty="0"/>
          </a:p>
        </p:txBody>
      </p:sp>
      <p:pic>
        <p:nvPicPr>
          <p:cNvPr id="5" name="Imagen 4">
            <a:extLst>
              <a:ext uri="{FF2B5EF4-FFF2-40B4-BE49-F238E27FC236}">
                <a16:creationId xmlns:a16="http://schemas.microsoft.com/office/drawing/2014/main" id="{B99E89F4-2FDE-43EF-A914-D1CB8CBE3F02}"/>
              </a:ext>
            </a:extLst>
          </p:cNvPr>
          <p:cNvPicPr>
            <a:picLocks noChangeAspect="1"/>
          </p:cNvPicPr>
          <p:nvPr/>
        </p:nvPicPr>
        <p:blipFill>
          <a:blip r:embed="rId2"/>
          <a:stretch>
            <a:fillRect/>
          </a:stretch>
        </p:blipFill>
        <p:spPr>
          <a:xfrm>
            <a:off x="3095206" y="3488652"/>
            <a:ext cx="6001588" cy="2048161"/>
          </a:xfrm>
          <a:prstGeom prst="rect">
            <a:avLst/>
          </a:prstGeom>
        </p:spPr>
      </p:pic>
    </p:spTree>
    <p:extLst>
      <p:ext uri="{BB962C8B-B14F-4D97-AF65-F5344CB8AC3E}">
        <p14:creationId xmlns:p14="http://schemas.microsoft.com/office/powerpoint/2010/main" val="3430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BEEBC-D322-9FD7-B70F-15C72689DA9E}"/>
              </a:ext>
            </a:extLst>
          </p:cNvPr>
          <p:cNvSpPr>
            <a:spLocks noGrp="1"/>
          </p:cNvSpPr>
          <p:nvPr>
            <p:ph type="title"/>
          </p:nvPr>
        </p:nvSpPr>
        <p:spPr/>
        <p:txBody>
          <a:bodyPr/>
          <a:lstStyle/>
          <a:p>
            <a:r>
              <a:rPr lang="es-MX" dirty="0"/>
              <a:t>Configuración de roles</a:t>
            </a:r>
          </a:p>
        </p:txBody>
      </p:sp>
      <p:sp>
        <p:nvSpPr>
          <p:cNvPr id="3" name="Marcador de contenido 2">
            <a:extLst>
              <a:ext uri="{FF2B5EF4-FFF2-40B4-BE49-F238E27FC236}">
                <a16:creationId xmlns:a16="http://schemas.microsoft.com/office/drawing/2014/main" id="{6C085856-92BE-1258-5122-C22DD3BF1624}"/>
              </a:ext>
            </a:extLst>
          </p:cNvPr>
          <p:cNvSpPr>
            <a:spLocks noGrp="1"/>
          </p:cNvSpPr>
          <p:nvPr>
            <p:ph idx="1"/>
          </p:nvPr>
        </p:nvSpPr>
        <p:spPr/>
        <p:txBody>
          <a:bodyPr/>
          <a:lstStyle/>
          <a:p>
            <a:r>
              <a:rPr lang="es-MX" dirty="0"/>
              <a:t>Para configurar los roles se debe dirigir a Administración del sitio -&gt; Usuarios -&gt; Permisos -&gt; Definir roles -&gt; Editar Rol elegido</a:t>
            </a:r>
          </a:p>
          <a:p>
            <a:endParaRPr lang="es-MX" dirty="0"/>
          </a:p>
        </p:txBody>
      </p:sp>
      <p:pic>
        <p:nvPicPr>
          <p:cNvPr id="5" name="Imagen 4">
            <a:extLst>
              <a:ext uri="{FF2B5EF4-FFF2-40B4-BE49-F238E27FC236}">
                <a16:creationId xmlns:a16="http://schemas.microsoft.com/office/drawing/2014/main" id="{A6341373-046F-7A37-A01E-8C3439749A43}"/>
              </a:ext>
            </a:extLst>
          </p:cNvPr>
          <p:cNvPicPr>
            <a:picLocks noChangeAspect="1"/>
          </p:cNvPicPr>
          <p:nvPr/>
        </p:nvPicPr>
        <p:blipFill>
          <a:blip r:embed="rId2"/>
          <a:stretch>
            <a:fillRect/>
          </a:stretch>
        </p:blipFill>
        <p:spPr>
          <a:xfrm>
            <a:off x="2324559" y="3049678"/>
            <a:ext cx="7695282" cy="3122522"/>
          </a:xfrm>
          <a:prstGeom prst="rect">
            <a:avLst/>
          </a:prstGeom>
        </p:spPr>
      </p:pic>
    </p:spTree>
    <p:extLst>
      <p:ext uri="{BB962C8B-B14F-4D97-AF65-F5344CB8AC3E}">
        <p14:creationId xmlns:p14="http://schemas.microsoft.com/office/powerpoint/2010/main" val="1580865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D3394-4212-470D-B96C-CA55A9296510}"/>
              </a:ext>
            </a:extLst>
          </p:cNvPr>
          <p:cNvSpPr>
            <a:spLocks noGrp="1"/>
          </p:cNvSpPr>
          <p:nvPr>
            <p:ph type="title"/>
          </p:nvPr>
        </p:nvSpPr>
        <p:spPr/>
        <p:txBody>
          <a:bodyPr/>
          <a:lstStyle/>
          <a:p>
            <a:r>
              <a:rPr lang="es-MX" dirty="0"/>
              <a:t>Diseño de presentación de preguntas.</a:t>
            </a:r>
          </a:p>
        </p:txBody>
      </p:sp>
      <p:sp>
        <p:nvSpPr>
          <p:cNvPr id="3" name="Marcador de contenido 2">
            <a:extLst>
              <a:ext uri="{FF2B5EF4-FFF2-40B4-BE49-F238E27FC236}">
                <a16:creationId xmlns:a16="http://schemas.microsoft.com/office/drawing/2014/main" id="{98BA4E03-9A2C-4F33-A729-53742259B31A}"/>
              </a:ext>
            </a:extLst>
          </p:cNvPr>
          <p:cNvSpPr>
            <a:spLocks noGrp="1"/>
          </p:cNvSpPr>
          <p:nvPr>
            <p:ph idx="1"/>
          </p:nvPr>
        </p:nvSpPr>
        <p:spPr/>
        <p:txBody>
          <a:bodyPr/>
          <a:lstStyle/>
          <a:p>
            <a:r>
              <a:rPr lang="es-MX" dirty="0"/>
              <a:t>Para que se presente una pregunta por página y el alumno no pueda regresar a la pregunta anterior una vez enviada se debe elegir la siguiente configuración</a:t>
            </a:r>
          </a:p>
          <a:p>
            <a:pPr lvl="1"/>
            <a:r>
              <a:rPr lang="es-MX" dirty="0"/>
              <a:t>Nota: Si se elige la navegación secuencial, el alumno no podrá regresar a preguntas anteriores, por lo que deberá contestar su pregunta actual.</a:t>
            </a:r>
          </a:p>
        </p:txBody>
      </p:sp>
      <p:pic>
        <p:nvPicPr>
          <p:cNvPr id="5" name="Imagen 4">
            <a:extLst>
              <a:ext uri="{FF2B5EF4-FFF2-40B4-BE49-F238E27FC236}">
                <a16:creationId xmlns:a16="http://schemas.microsoft.com/office/drawing/2014/main" id="{85FDF9EA-5CEA-4192-9EBD-19ABC506A163}"/>
              </a:ext>
            </a:extLst>
          </p:cNvPr>
          <p:cNvPicPr>
            <a:picLocks noChangeAspect="1"/>
          </p:cNvPicPr>
          <p:nvPr/>
        </p:nvPicPr>
        <p:blipFill>
          <a:blip r:embed="rId2"/>
          <a:stretch>
            <a:fillRect/>
          </a:stretch>
        </p:blipFill>
        <p:spPr>
          <a:xfrm>
            <a:off x="2085415" y="3852333"/>
            <a:ext cx="8021169" cy="1829055"/>
          </a:xfrm>
          <a:prstGeom prst="rect">
            <a:avLst/>
          </a:prstGeom>
        </p:spPr>
      </p:pic>
    </p:spTree>
    <p:extLst>
      <p:ext uri="{BB962C8B-B14F-4D97-AF65-F5344CB8AC3E}">
        <p14:creationId xmlns:p14="http://schemas.microsoft.com/office/powerpoint/2010/main" val="1441429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83E41-F4B0-4398-8AC7-24BD5C91CD71}"/>
              </a:ext>
            </a:extLst>
          </p:cNvPr>
          <p:cNvSpPr>
            <a:spLocks noGrp="1"/>
          </p:cNvSpPr>
          <p:nvPr>
            <p:ph type="title"/>
          </p:nvPr>
        </p:nvSpPr>
        <p:spPr/>
        <p:txBody>
          <a:bodyPr/>
          <a:lstStyle/>
          <a:p>
            <a:r>
              <a:rPr lang="es-MX" dirty="0"/>
              <a:t>Comportamiento de las preguntas</a:t>
            </a:r>
          </a:p>
        </p:txBody>
      </p:sp>
      <p:sp>
        <p:nvSpPr>
          <p:cNvPr id="3" name="Marcador de contenido 2">
            <a:extLst>
              <a:ext uri="{FF2B5EF4-FFF2-40B4-BE49-F238E27FC236}">
                <a16:creationId xmlns:a16="http://schemas.microsoft.com/office/drawing/2014/main" id="{3795E28A-F5AC-4311-AF45-14D272A38AB7}"/>
              </a:ext>
            </a:extLst>
          </p:cNvPr>
          <p:cNvSpPr>
            <a:spLocks noGrp="1"/>
          </p:cNvSpPr>
          <p:nvPr>
            <p:ph idx="1"/>
          </p:nvPr>
        </p:nvSpPr>
        <p:spPr/>
        <p:txBody>
          <a:bodyPr/>
          <a:lstStyle/>
          <a:p>
            <a:r>
              <a:rPr lang="es-MX" dirty="0"/>
              <a:t>Es posible ordenar las respuestas al azar para tener un grado mayor de aleatoriedad, en este caso no se selecciono así</a:t>
            </a:r>
          </a:p>
          <a:p>
            <a:endParaRPr lang="es-MX" dirty="0"/>
          </a:p>
        </p:txBody>
      </p:sp>
      <p:pic>
        <p:nvPicPr>
          <p:cNvPr id="7" name="Imagen 6">
            <a:extLst>
              <a:ext uri="{FF2B5EF4-FFF2-40B4-BE49-F238E27FC236}">
                <a16:creationId xmlns:a16="http://schemas.microsoft.com/office/drawing/2014/main" id="{29AB4212-3A4F-42C6-8CA3-032C9A96FE83}"/>
              </a:ext>
            </a:extLst>
          </p:cNvPr>
          <p:cNvPicPr>
            <a:picLocks noChangeAspect="1"/>
          </p:cNvPicPr>
          <p:nvPr/>
        </p:nvPicPr>
        <p:blipFill>
          <a:blip r:embed="rId2"/>
          <a:stretch>
            <a:fillRect/>
          </a:stretch>
        </p:blipFill>
        <p:spPr>
          <a:xfrm>
            <a:off x="1980625" y="3741614"/>
            <a:ext cx="8230749" cy="1762371"/>
          </a:xfrm>
          <a:prstGeom prst="rect">
            <a:avLst/>
          </a:prstGeom>
        </p:spPr>
      </p:pic>
    </p:spTree>
    <p:extLst>
      <p:ext uri="{BB962C8B-B14F-4D97-AF65-F5344CB8AC3E}">
        <p14:creationId xmlns:p14="http://schemas.microsoft.com/office/powerpoint/2010/main" val="3508405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4D127A-B50C-4669-BDE9-A9A4428B9C13}"/>
              </a:ext>
            </a:extLst>
          </p:cNvPr>
          <p:cNvSpPr>
            <a:spLocks noGrp="1"/>
          </p:cNvSpPr>
          <p:nvPr>
            <p:ph type="title"/>
          </p:nvPr>
        </p:nvSpPr>
        <p:spPr/>
        <p:txBody>
          <a:bodyPr/>
          <a:lstStyle/>
          <a:p>
            <a:r>
              <a:rPr lang="es-MX" dirty="0"/>
              <a:t>Opciones de retroalimentación</a:t>
            </a:r>
          </a:p>
        </p:txBody>
      </p:sp>
      <p:sp>
        <p:nvSpPr>
          <p:cNvPr id="3" name="Marcador de contenido 2">
            <a:extLst>
              <a:ext uri="{FF2B5EF4-FFF2-40B4-BE49-F238E27FC236}">
                <a16:creationId xmlns:a16="http://schemas.microsoft.com/office/drawing/2014/main" id="{1355C047-2CA4-4C98-B1E8-4D3D1BA1C1FB}"/>
              </a:ext>
            </a:extLst>
          </p:cNvPr>
          <p:cNvSpPr>
            <a:spLocks noGrp="1"/>
          </p:cNvSpPr>
          <p:nvPr>
            <p:ph idx="1"/>
          </p:nvPr>
        </p:nvSpPr>
        <p:spPr/>
        <p:txBody>
          <a:bodyPr/>
          <a:lstStyle/>
          <a:p>
            <a:r>
              <a:rPr lang="es-MX" dirty="0"/>
              <a:t>En el caso del examen de certificación, la retroalimentación es proporcionada por el experto, por tanto, se debe cuidar que toda retroalimentación este deshabilitada:</a:t>
            </a:r>
          </a:p>
          <a:p>
            <a:endParaRPr lang="es-MX" dirty="0"/>
          </a:p>
        </p:txBody>
      </p:sp>
      <p:pic>
        <p:nvPicPr>
          <p:cNvPr id="5" name="Imagen 4">
            <a:extLst>
              <a:ext uri="{FF2B5EF4-FFF2-40B4-BE49-F238E27FC236}">
                <a16:creationId xmlns:a16="http://schemas.microsoft.com/office/drawing/2014/main" id="{1124E4AE-9211-4B2E-9447-B1FCC3A7DF48}"/>
              </a:ext>
            </a:extLst>
          </p:cNvPr>
          <p:cNvPicPr>
            <a:picLocks noChangeAspect="1"/>
          </p:cNvPicPr>
          <p:nvPr/>
        </p:nvPicPr>
        <p:blipFill>
          <a:blip r:embed="rId2"/>
          <a:stretch>
            <a:fillRect/>
          </a:stretch>
        </p:blipFill>
        <p:spPr>
          <a:xfrm>
            <a:off x="2911571" y="3047123"/>
            <a:ext cx="6368857" cy="3489143"/>
          </a:xfrm>
          <a:prstGeom prst="rect">
            <a:avLst/>
          </a:prstGeom>
        </p:spPr>
      </p:pic>
    </p:spTree>
    <p:extLst>
      <p:ext uri="{BB962C8B-B14F-4D97-AF65-F5344CB8AC3E}">
        <p14:creationId xmlns:p14="http://schemas.microsoft.com/office/powerpoint/2010/main" val="1925044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4ABB1-8A75-40D1-B346-AD72153983FE}"/>
              </a:ext>
            </a:extLst>
          </p:cNvPr>
          <p:cNvSpPr>
            <a:spLocks noGrp="1"/>
          </p:cNvSpPr>
          <p:nvPr>
            <p:ph type="title"/>
          </p:nvPr>
        </p:nvSpPr>
        <p:spPr/>
        <p:txBody>
          <a:bodyPr/>
          <a:lstStyle/>
          <a:p>
            <a:r>
              <a:rPr lang="es-MX" dirty="0"/>
              <a:t>Condiciones de Finalización</a:t>
            </a:r>
          </a:p>
        </p:txBody>
      </p:sp>
      <p:sp>
        <p:nvSpPr>
          <p:cNvPr id="3" name="Marcador de contenido 2">
            <a:extLst>
              <a:ext uri="{FF2B5EF4-FFF2-40B4-BE49-F238E27FC236}">
                <a16:creationId xmlns:a16="http://schemas.microsoft.com/office/drawing/2014/main" id="{881723B1-AD68-47D3-B6A4-8599DA448746}"/>
              </a:ext>
            </a:extLst>
          </p:cNvPr>
          <p:cNvSpPr>
            <a:spLocks noGrp="1"/>
          </p:cNvSpPr>
          <p:nvPr>
            <p:ph idx="1"/>
          </p:nvPr>
        </p:nvSpPr>
        <p:spPr>
          <a:xfrm>
            <a:off x="1371600" y="1701800"/>
            <a:ext cx="9601200" cy="4165600"/>
          </a:xfrm>
        </p:spPr>
        <p:txBody>
          <a:bodyPr/>
          <a:lstStyle/>
          <a:p>
            <a:r>
              <a:rPr lang="es-MX" dirty="0"/>
              <a:t>Para cada modulo es necesario establecer una condición de finalización, ya que esto nos ayudara en la sección de restricciones que veremos mas adelante.</a:t>
            </a:r>
          </a:p>
          <a:p>
            <a:r>
              <a:rPr lang="es-MX" dirty="0"/>
              <a:t>Se eligió la condición de recibir una calificación, ya que de esta manera la actividad se marcara como completada automáticamente una vez que el alumno termine su examen.</a:t>
            </a:r>
          </a:p>
          <a:p>
            <a:endParaRPr lang="es-MX" dirty="0"/>
          </a:p>
        </p:txBody>
      </p:sp>
      <p:pic>
        <p:nvPicPr>
          <p:cNvPr id="5" name="Imagen 4">
            <a:extLst>
              <a:ext uri="{FF2B5EF4-FFF2-40B4-BE49-F238E27FC236}">
                <a16:creationId xmlns:a16="http://schemas.microsoft.com/office/drawing/2014/main" id="{E02C7C33-5E8D-4DEE-A995-18E72010AC52}"/>
              </a:ext>
            </a:extLst>
          </p:cNvPr>
          <p:cNvPicPr>
            <a:picLocks noChangeAspect="1"/>
          </p:cNvPicPr>
          <p:nvPr/>
        </p:nvPicPr>
        <p:blipFill>
          <a:blip r:embed="rId2"/>
          <a:stretch>
            <a:fillRect/>
          </a:stretch>
        </p:blipFill>
        <p:spPr>
          <a:xfrm>
            <a:off x="2952974" y="3187700"/>
            <a:ext cx="6438452" cy="3443660"/>
          </a:xfrm>
          <a:prstGeom prst="rect">
            <a:avLst/>
          </a:prstGeom>
        </p:spPr>
      </p:pic>
    </p:spTree>
    <p:extLst>
      <p:ext uri="{BB962C8B-B14F-4D97-AF65-F5344CB8AC3E}">
        <p14:creationId xmlns:p14="http://schemas.microsoft.com/office/powerpoint/2010/main" val="2472180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DECD36-B592-4BD0-B00E-BE2E55D0E36D}"/>
              </a:ext>
            </a:extLst>
          </p:cNvPr>
          <p:cNvSpPr>
            <a:spLocks noGrp="1"/>
          </p:cNvSpPr>
          <p:nvPr>
            <p:ph type="title"/>
          </p:nvPr>
        </p:nvSpPr>
        <p:spPr/>
        <p:txBody>
          <a:bodyPr/>
          <a:lstStyle/>
          <a:p>
            <a:r>
              <a:rPr lang="es-MX" dirty="0"/>
              <a:t>Restricciones de Acceso</a:t>
            </a:r>
          </a:p>
        </p:txBody>
      </p:sp>
      <p:sp>
        <p:nvSpPr>
          <p:cNvPr id="3" name="Marcador de contenido 2">
            <a:extLst>
              <a:ext uri="{FF2B5EF4-FFF2-40B4-BE49-F238E27FC236}">
                <a16:creationId xmlns:a16="http://schemas.microsoft.com/office/drawing/2014/main" id="{A0B1B54A-C69D-41A2-A293-D06357900890}"/>
              </a:ext>
            </a:extLst>
          </p:cNvPr>
          <p:cNvSpPr>
            <a:spLocks noGrp="1"/>
          </p:cNvSpPr>
          <p:nvPr>
            <p:ph idx="1"/>
          </p:nvPr>
        </p:nvSpPr>
        <p:spPr/>
        <p:txBody>
          <a:bodyPr/>
          <a:lstStyle/>
          <a:p>
            <a:r>
              <a:rPr lang="es-MX" dirty="0"/>
              <a:t>Para el primer Modulo no se requiere ninguna restricción de acceso adicional a la establecida en la sección de Tiempo, por tanto para el primer modulo la configuración se establece como:</a:t>
            </a:r>
          </a:p>
          <a:p>
            <a:endParaRPr lang="es-MX" dirty="0"/>
          </a:p>
        </p:txBody>
      </p:sp>
      <p:pic>
        <p:nvPicPr>
          <p:cNvPr id="5" name="Imagen 4">
            <a:extLst>
              <a:ext uri="{FF2B5EF4-FFF2-40B4-BE49-F238E27FC236}">
                <a16:creationId xmlns:a16="http://schemas.microsoft.com/office/drawing/2014/main" id="{65C32F18-5127-4651-B1D8-8D63F73E6B9E}"/>
              </a:ext>
            </a:extLst>
          </p:cNvPr>
          <p:cNvPicPr>
            <a:picLocks noChangeAspect="1"/>
          </p:cNvPicPr>
          <p:nvPr/>
        </p:nvPicPr>
        <p:blipFill>
          <a:blip r:embed="rId2"/>
          <a:stretch>
            <a:fillRect/>
          </a:stretch>
        </p:blipFill>
        <p:spPr>
          <a:xfrm>
            <a:off x="2918958" y="3665939"/>
            <a:ext cx="6506483" cy="1829055"/>
          </a:xfrm>
          <a:prstGeom prst="rect">
            <a:avLst/>
          </a:prstGeom>
        </p:spPr>
      </p:pic>
    </p:spTree>
    <p:extLst>
      <p:ext uri="{BB962C8B-B14F-4D97-AF65-F5344CB8AC3E}">
        <p14:creationId xmlns:p14="http://schemas.microsoft.com/office/powerpoint/2010/main" val="58023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807D9-3712-4369-B0E9-1EDE18D698EF}"/>
              </a:ext>
            </a:extLst>
          </p:cNvPr>
          <p:cNvSpPr>
            <a:spLocks noGrp="1"/>
          </p:cNvSpPr>
          <p:nvPr>
            <p:ph type="title"/>
          </p:nvPr>
        </p:nvSpPr>
        <p:spPr/>
        <p:txBody>
          <a:bodyPr/>
          <a:lstStyle/>
          <a:p>
            <a:r>
              <a:rPr lang="es-MX" dirty="0"/>
              <a:t>Restricción de acceso Módulos M1 … Mn</a:t>
            </a:r>
          </a:p>
        </p:txBody>
      </p:sp>
      <p:sp>
        <p:nvSpPr>
          <p:cNvPr id="3" name="Marcador de contenido 2">
            <a:extLst>
              <a:ext uri="{FF2B5EF4-FFF2-40B4-BE49-F238E27FC236}">
                <a16:creationId xmlns:a16="http://schemas.microsoft.com/office/drawing/2014/main" id="{2FAD1A82-CD93-4400-AE4A-3D30AFE08CD4}"/>
              </a:ext>
            </a:extLst>
          </p:cNvPr>
          <p:cNvSpPr>
            <a:spLocks noGrp="1"/>
          </p:cNvSpPr>
          <p:nvPr>
            <p:ph idx="1"/>
          </p:nvPr>
        </p:nvSpPr>
        <p:spPr/>
        <p:txBody>
          <a:bodyPr/>
          <a:lstStyle/>
          <a:p>
            <a:r>
              <a:rPr lang="es-MX" dirty="0"/>
              <a:t>Para los módulos 2 y posteriores es necesaria una restricción de acceso, de esta manera logramos que los alumnos contesten cada modulo de manera secuencial.</a:t>
            </a:r>
          </a:p>
          <a:p>
            <a:r>
              <a:rPr lang="es-MX" dirty="0"/>
              <a:t>En la sección Finalización de la actividad, elegiremos la actividad que debimos completar con anterioridad para accede al modulo examen que estamos configurando, el ejemplo se muestra a continuación.</a:t>
            </a:r>
          </a:p>
          <a:p>
            <a:endParaRPr lang="es-MX" dirty="0"/>
          </a:p>
        </p:txBody>
      </p:sp>
      <p:pic>
        <p:nvPicPr>
          <p:cNvPr id="5" name="Imagen 4">
            <a:extLst>
              <a:ext uri="{FF2B5EF4-FFF2-40B4-BE49-F238E27FC236}">
                <a16:creationId xmlns:a16="http://schemas.microsoft.com/office/drawing/2014/main" id="{D5B928E6-A89F-4E5D-84E2-11F8E16396CA}"/>
              </a:ext>
            </a:extLst>
          </p:cNvPr>
          <p:cNvPicPr>
            <a:picLocks noChangeAspect="1"/>
          </p:cNvPicPr>
          <p:nvPr/>
        </p:nvPicPr>
        <p:blipFill>
          <a:blip r:embed="rId2"/>
          <a:stretch>
            <a:fillRect/>
          </a:stretch>
        </p:blipFill>
        <p:spPr>
          <a:xfrm>
            <a:off x="2420740" y="4354330"/>
            <a:ext cx="7350519" cy="1724738"/>
          </a:xfrm>
          <a:prstGeom prst="rect">
            <a:avLst/>
          </a:prstGeom>
        </p:spPr>
      </p:pic>
    </p:spTree>
    <p:extLst>
      <p:ext uri="{BB962C8B-B14F-4D97-AF65-F5344CB8AC3E}">
        <p14:creationId xmlns:p14="http://schemas.microsoft.com/office/powerpoint/2010/main" val="2356693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5F2E03-9912-4BC1-B553-2594BFD5C39B}"/>
              </a:ext>
            </a:extLst>
          </p:cNvPr>
          <p:cNvSpPr>
            <a:spLocks noGrp="1"/>
          </p:cNvSpPr>
          <p:nvPr>
            <p:ph type="title"/>
          </p:nvPr>
        </p:nvSpPr>
        <p:spPr/>
        <p:txBody>
          <a:bodyPr/>
          <a:lstStyle/>
          <a:p>
            <a:r>
              <a:rPr lang="es-MX" dirty="0"/>
              <a:t>Calificador de Moodle</a:t>
            </a:r>
          </a:p>
        </p:txBody>
      </p:sp>
      <p:sp>
        <p:nvSpPr>
          <p:cNvPr id="3" name="Marcador de contenido 2">
            <a:extLst>
              <a:ext uri="{FF2B5EF4-FFF2-40B4-BE49-F238E27FC236}">
                <a16:creationId xmlns:a16="http://schemas.microsoft.com/office/drawing/2014/main" id="{C7971092-0D32-4D9A-95AD-51D09F2CC42E}"/>
              </a:ext>
            </a:extLst>
          </p:cNvPr>
          <p:cNvSpPr>
            <a:spLocks noGrp="1"/>
          </p:cNvSpPr>
          <p:nvPr>
            <p:ph idx="1"/>
          </p:nvPr>
        </p:nvSpPr>
        <p:spPr/>
        <p:txBody>
          <a:bodyPr/>
          <a:lstStyle/>
          <a:p>
            <a:r>
              <a:rPr lang="es-MX" dirty="0"/>
              <a:t>El calificador de Moodle es una sección del curso que nos permite observar los resultados de nuestros alumnos, ponderar actividades y revisar promedios.</a:t>
            </a:r>
          </a:p>
          <a:p>
            <a:endParaRPr lang="es-MX" dirty="0"/>
          </a:p>
        </p:txBody>
      </p:sp>
      <p:pic>
        <p:nvPicPr>
          <p:cNvPr id="5" name="Imagen 4">
            <a:extLst>
              <a:ext uri="{FF2B5EF4-FFF2-40B4-BE49-F238E27FC236}">
                <a16:creationId xmlns:a16="http://schemas.microsoft.com/office/drawing/2014/main" id="{6BA611B3-B87E-4407-9B0F-6C20E68566AA}"/>
              </a:ext>
            </a:extLst>
          </p:cNvPr>
          <p:cNvPicPr>
            <a:picLocks noChangeAspect="1"/>
          </p:cNvPicPr>
          <p:nvPr/>
        </p:nvPicPr>
        <p:blipFill>
          <a:blip r:embed="rId2"/>
          <a:stretch>
            <a:fillRect/>
          </a:stretch>
        </p:blipFill>
        <p:spPr>
          <a:xfrm>
            <a:off x="3124199" y="3274265"/>
            <a:ext cx="6096001" cy="3278936"/>
          </a:xfrm>
          <a:prstGeom prst="rect">
            <a:avLst/>
          </a:prstGeom>
        </p:spPr>
      </p:pic>
    </p:spTree>
    <p:extLst>
      <p:ext uri="{BB962C8B-B14F-4D97-AF65-F5344CB8AC3E}">
        <p14:creationId xmlns:p14="http://schemas.microsoft.com/office/powerpoint/2010/main" val="269825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05DF1B-CF03-421F-9E38-41C6E1EB4EFF}"/>
              </a:ext>
            </a:extLst>
          </p:cNvPr>
          <p:cNvSpPr>
            <a:spLocks noGrp="1"/>
          </p:cNvSpPr>
          <p:nvPr>
            <p:ph type="title"/>
          </p:nvPr>
        </p:nvSpPr>
        <p:spPr/>
        <p:txBody>
          <a:bodyPr/>
          <a:lstStyle/>
          <a:p>
            <a:r>
              <a:rPr lang="es-MX" dirty="0"/>
              <a:t>Menú Configuración Calificador</a:t>
            </a:r>
          </a:p>
        </p:txBody>
      </p:sp>
      <p:pic>
        <p:nvPicPr>
          <p:cNvPr id="5" name="Marcador de contenido 4">
            <a:extLst>
              <a:ext uri="{FF2B5EF4-FFF2-40B4-BE49-F238E27FC236}">
                <a16:creationId xmlns:a16="http://schemas.microsoft.com/office/drawing/2014/main" id="{DBCF0841-B1B3-4CEE-B9AE-21330BBA32EC}"/>
              </a:ext>
            </a:extLst>
          </p:cNvPr>
          <p:cNvPicPr>
            <a:picLocks noGrp="1" noChangeAspect="1"/>
          </p:cNvPicPr>
          <p:nvPr>
            <p:ph idx="1"/>
          </p:nvPr>
        </p:nvPicPr>
        <p:blipFill>
          <a:blip r:embed="rId2"/>
          <a:stretch>
            <a:fillRect/>
          </a:stretch>
        </p:blipFill>
        <p:spPr>
          <a:xfrm>
            <a:off x="2440254" y="2286000"/>
            <a:ext cx="7463891" cy="3581400"/>
          </a:xfrm>
        </p:spPr>
      </p:pic>
    </p:spTree>
    <p:extLst>
      <p:ext uri="{BB962C8B-B14F-4D97-AF65-F5344CB8AC3E}">
        <p14:creationId xmlns:p14="http://schemas.microsoft.com/office/powerpoint/2010/main" val="1028782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6F218B-4CB5-4DD4-B100-FFB38D1A28FE}"/>
              </a:ext>
            </a:extLst>
          </p:cNvPr>
          <p:cNvSpPr>
            <a:spLocks noGrp="1"/>
          </p:cNvSpPr>
          <p:nvPr>
            <p:ph type="title"/>
          </p:nvPr>
        </p:nvSpPr>
        <p:spPr/>
        <p:txBody>
          <a:bodyPr/>
          <a:lstStyle/>
          <a:p>
            <a:r>
              <a:rPr lang="es-MX" dirty="0"/>
              <a:t>Ponderando nuestros módulos</a:t>
            </a:r>
          </a:p>
        </p:txBody>
      </p:sp>
      <p:sp>
        <p:nvSpPr>
          <p:cNvPr id="3" name="Marcador de contenido 2">
            <a:extLst>
              <a:ext uri="{FF2B5EF4-FFF2-40B4-BE49-F238E27FC236}">
                <a16:creationId xmlns:a16="http://schemas.microsoft.com/office/drawing/2014/main" id="{C5A8FD7A-8F40-40E4-9B2D-3D0D232E838A}"/>
              </a:ext>
            </a:extLst>
          </p:cNvPr>
          <p:cNvSpPr>
            <a:spLocks noGrp="1"/>
          </p:cNvSpPr>
          <p:nvPr>
            <p:ph idx="1"/>
          </p:nvPr>
        </p:nvSpPr>
        <p:spPr/>
        <p:txBody>
          <a:bodyPr/>
          <a:lstStyle/>
          <a:p>
            <a:r>
              <a:rPr lang="es-MX" dirty="0"/>
              <a:t>Es posible ajustar las ponderaciones para cada modulo, de esta forma en Moodle se almacenaran las calificaciones según nuestras ponderaciones.</a:t>
            </a:r>
          </a:p>
          <a:p>
            <a:endParaRPr lang="es-MX" dirty="0"/>
          </a:p>
        </p:txBody>
      </p:sp>
      <p:pic>
        <p:nvPicPr>
          <p:cNvPr id="7" name="Imagen 6">
            <a:extLst>
              <a:ext uri="{FF2B5EF4-FFF2-40B4-BE49-F238E27FC236}">
                <a16:creationId xmlns:a16="http://schemas.microsoft.com/office/drawing/2014/main" id="{43C328F9-CF53-4D85-B5CB-60DD97183BD7}"/>
              </a:ext>
            </a:extLst>
          </p:cNvPr>
          <p:cNvPicPr>
            <a:picLocks noChangeAspect="1"/>
          </p:cNvPicPr>
          <p:nvPr/>
        </p:nvPicPr>
        <p:blipFill>
          <a:blip r:embed="rId2"/>
          <a:stretch>
            <a:fillRect/>
          </a:stretch>
        </p:blipFill>
        <p:spPr>
          <a:xfrm>
            <a:off x="2729429" y="3077677"/>
            <a:ext cx="6433621" cy="3581399"/>
          </a:xfrm>
          <a:prstGeom prst="rect">
            <a:avLst/>
          </a:prstGeom>
        </p:spPr>
      </p:pic>
    </p:spTree>
    <p:extLst>
      <p:ext uri="{BB962C8B-B14F-4D97-AF65-F5344CB8AC3E}">
        <p14:creationId xmlns:p14="http://schemas.microsoft.com/office/powerpoint/2010/main" val="4034246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CA216-8DF8-4510-BEBC-8FEF7D2AC95A}"/>
              </a:ext>
            </a:extLst>
          </p:cNvPr>
          <p:cNvSpPr>
            <a:spLocks noGrp="1"/>
          </p:cNvSpPr>
          <p:nvPr>
            <p:ph type="title"/>
          </p:nvPr>
        </p:nvSpPr>
        <p:spPr/>
        <p:txBody>
          <a:bodyPr/>
          <a:lstStyle/>
          <a:p>
            <a:r>
              <a:rPr lang="es-MX" dirty="0"/>
              <a:t>Participantes</a:t>
            </a:r>
          </a:p>
        </p:txBody>
      </p:sp>
      <p:sp>
        <p:nvSpPr>
          <p:cNvPr id="3" name="Marcador de contenido 2">
            <a:extLst>
              <a:ext uri="{FF2B5EF4-FFF2-40B4-BE49-F238E27FC236}">
                <a16:creationId xmlns:a16="http://schemas.microsoft.com/office/drawing/2014/main" id="{DB9EEBB7-E589-44E5-9E2D-844E7FB05F62}"/>
              </a:ext>
            </a:extLst>
          </p:cNvPr>
          <p:cNvSpPr>
            <a:spLocks noGrp="1"/>
          </p:cNvSpPr>
          <p:nvPr>
            <p:ph idx="1"/>
          </p:nvPr>
        </p:nvSpPr>
        <p:spPr/>
        <p:txBody>
          <a:bodyPr/>
          <a:lstStyle/>
          <a:p>
            <a:r>
              <a:rPr lang="es-MX" dirty="0"/>
              <a:t>Es posible dividir a los alumnos en grupos, de esta manera podemos segmentar nuestras aplicaciones y datos, ejemplo:</a:t>
            </a:r>
          </a:p>
          <a:p>
            <a:endParaRPr lang="es-MX" dirty="0"/>
          </a:p>
        </p:txBody>
      </p:sp>
      <p:pic>
        <p:nvPicPr>
          <p:cNvPr id="7" name="Imagen 6">
            <a:extLst>
              <a:ext uri="{FF2B5EF4-FFF2-40B4-BE49-F238E27FC236}">
                <a16:creationId xmlns:a16="http://schemas.microsoft.com/office/drawing/2014/main" id="{1D25A62E-FF85-46C9-BD6E-2511FDC4C120}"/>
              </a:ext>
            </a:extLst>
          </p:cNvPr>
          <p:cNvPicPr>
            <a:picLocks noChangeAspect="1"/>
          </p:cNvPicPr>
          <p:nvPr/>
        </p:nvPicPr>
        <p:blipFill>
          <a:blip r:embed="rId2"/>
          <a:stretch>
            <a:fillRect/>
          </a:stretch>
        </p:blipFill>
        <p:spPr>
          <a:xfrm>
            <a:off x="2438400" y="3261091"/>
            <a:ext cx="7467600" cy="2425225"/>
          </a:xfrm>
          <a:prstGeom prst="rect">
            <a:avLst/>
          </a:prstGeom>
        </p:spPr>
      </p:pic>
    </p:spTree>
    <p:extLst>
      <p:ext uri="{BB962C8B-B14F-4D97-AF65-F5344CB8AC3E}">
        <p14:creationId xmlns:p14="http://schemas.microsoft.com/office/powerpoint/2010/main" val="238808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47F05-5382-D1D9-EBD2-671EDEC16952}"/>
              </a:ext>
            </a:extLst>
          </p:cNvPr>
          <p:cNvSpPr>
            <a:spLocks noGrp="1"/>
          </p:cNvSpPr>
          <p:nvPr>
            <p:ph type="title"/>
          </p:nvPr>
        </p:nvSpPr>
        <p:spPr/>
        <p:txBody>
          <a:bodyPr>
            <a:normAutofit fontScale="90000"/>
          </a:bodyPr>
          <a:lstStyle/>
          <a:p>
            <a:r>
              <a:rPr lang="es-MX" dirty="0"/>
              <a:t>Podemos definir el contexto en el que el rol se aplicara y si se basara en uno ya establecido</a:t>
            </a:r>
          </a:p>
        </p:txBody>
      </p:sp>
      <p:pic>
        <p:nvPicPr>
          <p:cNvPr id="5" name="Marcador de contenido 4">
            <a:extLst>
              <a:ext uri="{FF2B5EF4-FFF2-40B4-BE49-F238E27FC236}">
                <a16:creationId xmlns:a16="http://schemas.microsoft.com/office/drawing/2014/main" id="{5339F537-DD72-8820-6BAD-0E9FEA73E4BF}"/>
              </a:ext>
            </a:extLst>
          </p:cNvPr>
          <p:cNvPicPr>
            <a:picLocks noGrp="1" noChangeAspect="1"/>
          </p:cNvPicPr>
          <p:nvPr>
            <p:ph idx="1"/>
          </p:nvPr>
        </p:nvPicPr>
        <p:blipFill>
          <a:blip r:embed="rId2"/>
          <a:stretch>
            <a:fillRect/>
          </a:stretch>
        </p:blipFill>
        <p:spPr>
          <a:xfrm>
            <a:off x="1371600" y="2615263"/>
            <a:ext cx="9601200" cy="2922874"/>
          </a:xfrm>
        </p:spPr>
      </p:pic>
    </p:spTree>
    <p:extLst>
      <p:ext uri="{BB962C8B-B14F-4D97-AF65-F5344CB8AC3E}">
        <p14:creationId xmlns:p14="http://schemas.microsoft.com/office/powerpoint/2010/main" val="721598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9658-CA04-BA34-CF8D-5EDC974E565B}"/>
              </a:ext>
            </a:extLst>
          </p:cNvPr>
          <p:cNvSpPr>
            <a:spLocks noGrp="1"/>
          </p:cNvSpPr>
          <p:nvPr>
            <p:ph type="title"/>
          </p:nvPr>
        </p:nvSpPr>
        <p:spPr/>
        <p:txBody>
          <a:bodyPr/>
          <a:lstStyle/>
          <a:p>
            <a:r>
              <a:rPr lang="es-MX" dirty="0"/>
              <a:t>Grupos</a:t>
            </a:r>
          </a:p>
        </p:txBody>
      </p:sp>
      <p:pic>
        <p:nvPicPr>
          <p:cNvPr id="5" name="Marcador de contenido 4">
            <a:extLst>
              <a:ext uri="{FF2B5EF4-FFF2-40B4-BE49-F238E27FC236}">
                <a16:creationId xmlns:a16="http://schemas.microsoft.com/office/drawing/2014/main" id="{ED444CFE-0C45-2911-5CE9-E0E4D90E36E4}"/>
              </a:ext>
            </a:extLst>
          </p:cNvPr>
          <p:cNvPicPr>
            <a:picLocks noGrp="1" noChangeAspect="1"/>
          </p:cNvPicPr>
          <p:nvPr>
            <p:ph idx="1"/>
          </p:nvPr>
        </p:nvPicPr>
        <p:blipFill>
          <a:blip r:embed="rId2"/>
          <a:stretch>
            <a:fillRect/>
          </a:stretch>
        </p:blipFill>
        <p:spPr>
          <a:xfrm>
            <a:off x="2036729" y="1605874"/>
            <a:ext cx="8118542" cy="4566326"/>
          </a:xfrm>
        </p:spPr>
      </p:pic>
    </p:spTree>
    <p:extLst>
      <p:ext uri="{BB962C8B-B14F-4D97-AF65-F5344CB8AC3E}">
        <p14:creationId xmlns:p14="http://schemas.microsoft.com/office/powerpoint/2010/main" val="1852078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640AC3-1522-4DE7-8C08-01527BB736C8}"/>
              </a:ext>
            </a:extLst>
          </p:cNvPr>
          <p:cNvSpPr>
            <a:spLocks noGrp="1"/>
          </p:cNvSpPr>
          <p:nvPr>
            <p:ph type="title"/>
          </p:nvPr>
        </p:nvSpPr>
        <p:spPr/>
        <p:txBody>
          <a:bodyPr/>
          <a:lstStyle/>
          <a:p>
            <a:r>
              <a:rPr lang="es-MX" dirty="0"/>
              <a:t>Fecha de inscripción </a:t>
            </a:r>
          </a:p>
        </p:txBody>
      </p:sp>
      <p:sp>
        <p:nvSpPr>
          <p:cNvPr id="3" name="Marcador de contenido 2">
            <a:extLst>
              <a:ext uri="{FF2B5EF4-FFF2-40B4-BE49-F238E27FC236}">
                <a16:creationId xmlns:a16="http://schemas.microsoft.com/office/drawing/2014/main" id="{FE0D2937-37A8-4B16-B8A0-A3752DF570A7}"/>
              </a:ext>
            </a:extLst>
          </p:cNvPr>
          <p:cNvSpPr>
            <a:spLocks noGrp="1"/>
          </p:cNvSpPr>
          <p:nvPr>
            <p:ph idx="1"/>
          </p:nvPr>
        </p:nvSpPr>
        <p:spPr/>
        <p:txBody>
          <a:bodyPr/>
          <a:lstStyle/>
          <a:p>
            <a:r>
              <a:rPr lang="es-MX" dirty="0"/>
              <a:t>Si nosotros configuramos la inscripción del alumno para que comience en determinada fecha podemos evitar que ingrese a el curso en general antes de tiempo. Esto es útil cuando la fecha se acerca y aún estamos realizando modificaciones,</a:t>
            </a:r>
          </a:p>
          <a:p>
            <a:endParaRPr lang="es-MX" dirty="0"/>
          </a:p>
        </p:txBody>
      </p:sp>
      <p:pic>
        <p:nvPicPr>
          <p:cNvPr id="5" name="Imagen 4">
            <a:extLst>
              <a:ext uri="{FF2B5EF4-FFF2-40B4-BE49-F238E27FC236}">
                <a16:creationId xmlns:a16="http://schemas.microsoft.com/office/drawing/2014/main" id="{7C478750-B1D6-42B0-8EA8-9BD697469C92}"/>
              </a:ext>
            </a:extLst>
          </p:cNvPr>
          <p:cNvPicPr>
            <a:picLocks noChangeAspect="1"/>
          </p:cNvPicPr>
          <p:nvPr/>
        </p:nvPicPr>
        <p:blipFill>
          <a:blip r:embed="rId2"/>
          <a:stretch>
            <a:fillRect/>
          </a:stretch>
        </p:blipFill>
        <p:spPr>
          <a:xfrm>
            <a:off x="3738430" y="3651722"/>
            <a:ext cx="4715139" cy="2896612"/>
          </a:xfrm>
          <a:prstGeom prst="rect">
            <a:avLst/>
          </a:prstGeom>
        </p:spPr>
      </p:pic>
    </p:spTree>
    <p:extLst>
      <p:ext uri="{BB962C8B-B14F-4D97-AF65-F5344CB8AC3E}">
        <p14:creationId xmlns:p14="http://schemas.microsoft.com/office/powerpoint/2010/main" val="311003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4ED46-0A0A-4148-9743-5B664C0D9FEE}"/>
              </a:ext>
            </a:extLst>
          </p:cNvPr>
          <p:cNvSpPr>
            <a:spLocks noGrp="1"/>
          </p:cNvSpPr>
          <p:nvPr>
            <p:ph type="title"/>
          </p:nvPr>
        </p:nvSpPr>
        <p:spPr/>
        <p:txBody>
          <a:bodyPr/>
          <a:lstStyle/>
          <a:p>
            <a:r>
              <a:rPr lang="es-MX" dirty="0"/>
              <a:t>Reportes</a:t>
            </a:r>
          </a:p>
        </p:txBody>
      </p:sp>
      <p:sp>
        <p:nvSpPr>
          <p:cNvPr id="3" name="Marcador de contenido 2">
            <a:extLst>
              <a:ext uri="{FF2B5EF4-FFF2-40B4-BE49-F238E27FC236}">
                <a16:creationId xmlns:a16="http://schemas.microsoft.com/office/drawing/2014/main" id="{C94A101B-12FE-4A1F-A90D-A274C49BE1C7}"/>
              </a:ext>
            </a:extLst>
          </p:cNvPr>
          <p:cNvSpPr>
            <a:spLocks noGrp="1"/>
          </p:cNvSpPr>
          <p:nvPr>
            <p:ph idx="1"/>
          </p:nvPr>
        </p:nvSpPr>
        <p:spPr/>
        <p:txBody>
          <a:bodyPr/>
          <a:lstStyle/>
          <a:p>
            <a:pPr algn="l"/>
            <a:r>
              <a:rPr lang="es-MX" dirty="0"/>
              <a:t>Para el módulo de reportes se usó un plugin nombrado “</a:t>
            </a:r>
            <a:r>
              <a:rPr lang="es-MX" b="1" i="0" dirty="0">
                <a:solidFill>
                  <a:srgbClr val="194866"/>
                </a:solidFill>
                <a:effectLst/>
                <a:latin typeface="Open Sans" panose="020B0604020202020204" pitchFamily="34" charset="0"/>
              </a:rPr>
              <a:t>Ad-hoc </a:t>
            </a:r>
            <a:r>
              <a:rPr lang="es-MX" b="1" i="0" dirty="0" err="1">
                <a:solidFill>
                  <a:srgbClr val="194866"/>
                </a:solidFill>
                <a:effectLst/>
                <a:latin typeface="Open Sans" panose="020B0604020202020204" pitchFamily="34" charset="0"/>
              </a:rPr>
              <a:t>database</a:t>
            </a:r>
            <a:r>
              <a:rPr lang="es-MX" b="1" i="0" dirty="0">
                <a:solidFill>
                  <a:srgbClr val="194866"/>
                </a:solidFill>
                <a:effectLst/>
                <a:latin typeface="Open Sans" panose="020B0604020202020204" pitchFamily="34" charset="0"/>
              </a:rPr>
              <a:t> </a:t>
            </a:r>
            <a:r>
              <a:rPr lang="es-MX" b="1" i="0" dirty="0" err="1">
                <a:solidFill>
                  <a:srgbClr val="194866"/>
                </a:solidFill>
                <a:effectLst/>
                <a:latin typeface="Open Sans" panose="020B0604020202020204" pitchFamily="34" charset="0"/>
              </a:rPr>
              <a:t>queries</a:t>
            </a:r>
            <a:r>
              <a:rPr lang="es-MX" dirty="0"/>
              <a:t>” </a:t>
            </a:r>
            <a:r>
              <a:rPr lang="es-MX" dirty="0">
                <a:hlinkClick r:id="rId2"/>
              </a:rPr>
              <a:t>Moodle </a:t>
            </a:r>
            <a:r>
              <a:rPr lang="es-MX" dirty="0" err="1">
                <a:hlinkClick r:id="rId2"/>
              </a:rPr>
              <a:t>plugins</a:t>
            </a:r>
            <a:r>
              <a:rPr lang="es-MX" dirty="0">
                <a:hlinkClick r:id="rId2"/>
              </a:rPr>
              <a:t> </a:t>
            </a:r>
            <a:r>
              <a:rPr lang="es-MX" dirty="0" err="1">
                <a:hlinkClick r:id="rId2"/>
              </a:rPr>
              <a:t>directory</a:t>
            </a:r>
            <a:r>
              <a:rPr lang="es-MX" dirty="0">
                <a:hlinkClick r:id="rId2"/>
              </a:rPr>
              <a:t>: Ad-hoc </a:t>
            </a:r>
            <a:r>
              <a:rPr lang="es-MX" dirty="0" err="1">
                <a:hlinkClick r:id="rId2"/>
              </a:rPr>
              <a:t>database</a:t>
            </a:r>
            <a:r>
              <a:rPr lang="es-MX" dirty="0">
                <a:hlinkClick r:id="rId2"/>
              </a:rPr>
              <a:t> </a:t>
            </a:r>
            <a:r>
              <a:rPr lang="es-MX" dirty="0" err="1">
                <a:hlinkClick r:id="rId2"/>
              </a:rPr>
              <a:t>queries</a:t>
            </a:r>
            <a:r>
              <a:rPr lang="es-MX" dirty="0">
                <a:hlinkClick r:id="rId2"/>
              </a:rPr>
              <a:t> | Moodle.org</a:t>
            </a:r>
            <a:endParaRPr lang="es-MX" dirty="0"/>
          </a:p>
          <a:p>
            <a:pPr algn="l"/>
            <a:r>
              <a:rPr lang="es-MX" dirty="0"/>
              <a:t>Las consultas se realizan por medio de lenguaje SQL</a:t>
            </a:r>
          </a:p>
          <a:p>
            <a:pPr algn="l"/>
            <a:r>
              <a:rPr lang="es-MX" dirty="0"/>
              <a:t>El plugin se configuro para solo permitir operaciones de consulta.</a:t>
            </a:r>
          </a:p>
          <a:p>
            <a:pPr algn="l"/>
            <a:r>
              <a:rPr lang="es-MX" dirty="0"/>
              <a:t>Se genero la categoría de exámenes de certificación para los reportes de la certificación.</a:t>
            </a:r>
          </a:p>
        </p:txBody>
      </p:sp>
    </p:spTree>
    <p:extLst>
      <p:ext uri="{BB962C8B-B14F-4D97-AF65-F5344CB8AC3E}">
        <p14:creationId xmlns:p14="http://schemas.microsoft.com/office/powerpoint/2010/main" val="88347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DD8C6-8E17-4050-AFFE-A1AE6CB5BEF3}"/>
              </a:ext>
            </a:extLst>
          </p:cNvPr>
          <p:cNvSpPr>
            <a:spLocks noGrp="1"/>
          </p:cNvSpPr>
          <p:nvPr>
            <p:ph type="title"/>
          </p:nvPr>
        </p:nvSpPr>
        <p:spPr/>
        <p:txBody>
          <a:bodyPr/>
          <a:lstStyle/>
          <a:p>
            <a:r>
              <a:rPr lang="es-MX" dirty="0"/>
              <a:t>Acceder a los reportes</a:t>
            </a:r>
          </a:p>
        </p:txBody>
      </p:sp>
      <p:sp>
        <p:nvSpPr>
          <p:cNvPr id="3" name="Marcador de contenido 2">
            <a:extLst>
              <a:ext uri="{FF2B5EF4-FFF2-40B4-BE49-F238E27FC236}">
                <a16:creationId xmlns:a16="http://schemas.microsoft.com/office/drawing/2014/main" id="{D950996D-3B0B-436A-BD3B-2E4E3F743E62}"/>
              </a:ext>
            </a:extLst>
          </p:cNvPr>
          <p:cNvSpPr>
            <a:spLocks noGrp="1"/>
          </p:cNvSpPr>
          <p:nvPr>
            <p:ph idx="1"/>
          </p:nvPr>
        </p:nvSpPr>
        <p:spPr/>
        <p:txBody>
          <a:bodyPr/>
          <a:lstStyle/>
          <a:p>
            <a:r>
              <a:rPr lang="es-MX" dirty="0"/>
              <a:t>En el módulo de administración del sitio ingresamos a la parte de reportes y buscamos “Consultas Ad-hoc a </a:t>
            </a:r>
            <a:r>
              <a:rPr lang="es-MX" dirty="0" err="1"/>
              <a:t>BaseDatos</a:t>
            </a:r>
            <a:r>
              <a:rPr lang="es-MX" dirty="0"/>
              <a:t>”:</a:t>
            </a:r>
          </a:p>
          <a:p>
            <a:endParaRPr lang="es-MX" dirty="0"/>
          </a:p>
        </p:txBody>
      </p:sp>
      <p:pic>
        <p:nvPicPr>
          <p:cNvPr id="5" name="Imagen 4">
            <a:extLst>
              <a:ext uri="{FF2B5EF4-FFF2-40B4-BE49-F238E27FC236}">
                <a16:creationId xmlns:a16="http://schemas.microsoft.com/office/drawing/2014/main" id="{0E75FE5D-83D7-42C0-8A22-1C91340D3B6D}"/>
              </a:ext>
            </a:extLst>
          </p:cNvPr>
          <p:cNvPicPr>
            <a:picLocks noChangeAspect="1"/>
          </p:cNvPicPr>
          <p:nvPr/>
        </p:nvPicPr>
        <p:blipFill rotWithShape="1">
          <a:blip r:embed="rId2"/>
          <a:srcRect l="-4598"/>
          <a:stretch/>
        </p:blipFill>
        <p:spPr>
          <a:xfrm>
            <a:off x="2414727" y="2934843"/>
            <a:ext cx="6195874" cy="3237357"/>
          </a:xfrm>
          <a:prstGeom prst="rect">
            <a:avLst/>
          </a:prstGeom>
        </p:spPr>
      </p:pic>
    </p:spTree>
    <p:extLst>
      <p:ext uri="{BB962C8B-B14F-4D97-AF65-F5344CB8AC3E}">
        <p14:creationId xmlns:p14="http://schemas.microsoft.com/office/powerpoint/2010/main" val="3141044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39A44-6617-450A-B3EB-1D6AC109223E}"/>
              </a:ext>
            </a:extLst>
          </p:cNvPr>
          <p:cNvSpPr>
            <a:spLocks noGrp="1"/>
          </p:cNvSpPr>
          <p:nvPr>
            <p:ph type="title"/>
          </p:nvPr>
        </p:nvSpPr>
        <p:spPr/>
        <p:txBody>
          <a:bodyPr/>
          <a:lstStyle/>
          <a:p>
            <a:r>
              <a:rPr lang="es-MX" dirty="0"/>
              <a:t>Elegimos la categoría de exámenes de certificación </a:t>
            </a:r>
          </a:p>
        </p:txBody>
      </p:sp>
      <p:pic>
        <p:nvPicPr>
          <p:cNvPr id="5" name="Marcador de contenido 4">
            <a:extLst>
              <a:ext uri="{FF2B5EF4-FFF2-40B4-BE49-F238E27FC236}">
                <a16:creationId xmlns:a16="http://schemas.microsoft.com/office/drawing/2014/main" id="{5AAC2AE3-BF2B-4B21-B53D-2AF05397CB75}"/>
              </a:ext>
            </a:extLst>
          </p:cNvPr>
          <p:cNvPicPr>
            <a:picLocks noGrp="1" noChangeAspect="1"/>
          </p:cNvPicPr>
          <p:nvPr>
            <p:ph idx="1"/>
          </p:nvPr>
        </p:nvPicPr>
        <p:blipFill>
          <a:blip r:embed="rId2"/>
          <a:stretch>
            <a:fillRect/>
          </a:stretch>
        </p:blipFill>
        <p:spPr>
          <a:xfrm>
            <a:off x="1371600" y="3073143"/>
            <a:ext cx="9601200" cy="2007114"/>
          </a:xfrm>
        </p:spPr>
      </p:pic>
    </p:spTree>
    <p:extLst>
      <p:ext uri="{BB962C8B-B14F-4D97-AF65-F5344CB8AC3E}">
        <p14:creationId xmlns:p14="http://schemas.microsoft.com/office/powerpoint/2010/main" val="4016069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91020-ADA5-49DB-BACC-95CD557A5B71}"/>
              </a:ext>
            </a:extLst>
          </p:cNvPr>
          <p:cNvSpPr>
            <a:spLocks noGrp="1"/>
          </p:cNvSpPr>
          <p:nvPr>
            <p:ph type="title"/>
          </p:nvPr>
        </p:nvSpPr>
        <p:spPr/>
        <p:txBody>
          <a:bodyPr/>
          <a:lstStyle/>
          <a:p>
            <a:r>
              <a:rPr lang="es-MX" dirty="0"/>
              <a:t>Tendremos acceso a 2 reportes</a:t>
            </a:r>
          </a:p>
        </p:txBody>
      </p:sp>
      <p:sp>
        <p:nvSpPr>
          <p:cNvPr id="3" name="Marcador de contenido 2">
            <a:extLst>
              <a:ext uri="{FF2B5EF4-FFF2-40B4-BE49-F238E27FC236}">
                <a16:creationId xmlns:a16="http://schemas.microsoft.com/office/drawing/2014/main" id="{6E28F633-7584-4F55-9CE5-F43A811B7633}"/>
              </a:ext>
            </a:extLst>
          </p:cNvPr>
          <p:cNvSpPr>
            <a:spLocks noGrp="1"/>
          </p:cNvSpPr>
          <p:nvPr>
            <p:ph idx="1"/>
          </p:nvPr>
        </p:nvSpPr>
        <p:spPr/>
        <p:txBody>
          <a:bodyPr/>
          <a:lstStyle/>
          <a:p>
            <a:r>
              <a:rPr lang="es-MX" dirty="0"/>
              <a:t>El código de cada reporte se encuentra en el repositorio Git</a:t>
            </a:r>
          </a:p>
          <a:p>
            <a:endParaRPr lang="es-MX" dirty="0"/>
          </a:p>
        </p:txBody>
      </p:sp>
      <p:pic>
        <p:nvPicPr>
          <p:cNvPr id="7" name="Imagen 6">
            <a:extLst>
              <a:ext uri="{FF2B5EF4-FFF2-40B4-BE49-F238E27FC236}">
                <a16:creationId xmlns:a16="http://schemas.microsoft.com/office/drawing/2014/main" id="{6E8A690B-61E9-432A-8906-9D721937DF9A}"/>
              </a:ext>
            </a:extLst>
          </p:cNvPr>
          <p:cNvPicPr>
            <a:picLocks noChangeAspect="1"/>
          </p:cNvPicPr>
          <p:nvPr/>
        </p:nvPicPr>
        <p:blipFill>
          <a:blip r:embed="rId2"/>
          <a:stretch>
            <a:fillRect/>
          </a:stretch>
        </p:blipFill>
        <p:spPr>
          <a:xfrm>
            <a:off x="1219200" y="3194662"/>
            <a:ext cx="9879451" cy="2122405"/>
          </a:xfrm>
          <a:prstGeom prst="rect">
            <a:avLst/>
          </a:prstGeom>
        </p:spPr>
      </p:pic>
    </p:spTree>
    <p:extLst>
      <p:ext uri="{BB962C8B-B14F-4D97-AF65-F5344CB8AC3E}">
        <p14:creationId xmlns:p14="http://schemas.microsoft.com/office/powerpoint/2010/main" val="26733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CD0C-C385-42B9-B86B-0BBCD187857B}"/>
              </a:ext>
            </a:extLst>
          </p:cNvPr>
          <p:cNvSpPr>
            <a:spLocks noGrp="1"/>
          </p:cNvSpPr>
          <p:nvPr>
            <p:ph type="title"/>
          </p:nvPr>
        </p:nvSpPr>
        <p:spPr/>
        <p:txBody>
          <a:bodyPr/>
          <a:lstStyle/>
          <a:p>
            <a:r>
              <a:rPr lang="es-MX" dirty="0"/>
              <a:t>Reporte por Usuario</a:t>
            </a:r>
          </a:p>
        </p:txBody>
      </p:sp>
      <p:pic>
        <p:nvPicPr>
          <p:cNvPr id="7" name="Marcador de contenido 6">
            <a:extLst>
              <a:ext uri="{FF2B5EF4-FFF2-40B4-BE49-F238E27FC236}">
                <a16:creationId xmlns:a16="http://schemas.microsoft.com/office/drawing/2014/main" id="{435F6732-60FF-4634-BD34-29695C5D614E}"/>
              </a:ext>
            </a:extLst>
          </p:cNvPr>
          <p:cNvPicPr>
            <a:picLocks noGrp="1" noChangeAspect="1"/>
          </p:cNvPicPr>
          <p:nvPr>
            <p:ph idx="1"/>
          </p:nvPr>
        </p:nvPicPr>
        <p:blipFill>
          <a:blip r:embed="rId2"/>
          <a:stretch>
            <a:fillRect/>
          </a:stretch>
        </p:blipFill>
        <p:spPr>
          <a:xfrm>
            <a:off x="2027559" y="2286000"/>
            <a:ext cx="8994751" cy="3886200"/>
          </a:xfrm>
        </p:spPr>
      </p:pic>
    </p:spTree>
    <p:extLst>
      <p:ext uri="{BB962C8B-B14F-4D97-AF65-F5344CB8AC3E}">
        <p14:creationId xmlns:p14="http://schemas.microsoft.com/office/powerpoint/2010/main" val="469522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7D277-D4E3-4057-BA90-BD7DE63D1E10}"/>
              </a:ext>
            </a:extLst>
          </p:cNvPr>
          <p:cNvSpPr>
            <a:spLocks noGrp="1"/>
          </p:cNvSpPr>
          <p:nvPr>
            <p:ph type="title"/>
          </p:nvPr>
        </p:nvSpPr>
        <p:spPr/>
        <p:txBody>
          <a:bodyPr/>
          <a:lstStyle/>
          <a:p>
            <a:r>
              <a:rPr lang="es-MX" dirty="0"/>
              <a:t>Parámetros reporte usuario</a:t>
            </a:r>
          </a:p>
        </p:txBody>
      </p:sp>
      <p:sp>
        <p:nvSpPr>
          <p:cNvPr id="3" name="Marcador de contenido 2">
            <a:extLst>
              <a:ext uri="{FF2B5EF4-FFF2-40B4-BE49-F238E27FC236}">
                <a16:creationId xmlns:a16="http://schemas.microsoft.com/office/drawing/2014/main" id="{F60532E8-9C6E-42CA-932F-C061D5548D63}"/>
              </a:ext>
            </a:extLst>
          </p:cNvPr>
          <p:cNvSpPr>
            <a:spLocks noGrp="1"/>
          </p:cNvSpPr>
          <p:nvPr>
            <p:ph idx="1"/>
          </p:nvPr>
        </p:nvSpPr>
        <p:spPr/>
        <p:txBody>
          <a:bodyPr/>
          <a:lstStyle/>
          <a:p>
            <a:r>
              <a:rPr lang="es-MX" dirty="0"/>
              <a:t>El reporte recibe 2 parámetros:</a:t>
            </a:r>
          </a:p>
          <a:p>
            <a:pPr lvl="1"/>
            <a:r>
              <a:rPr lang="es-MX" dirty="0"/>
              <a:t>El </a:t>
            </a:r>
            <a:r>
              <a:rPr lang="es-MX" dirty="0" err="1"/>
              <a:t>course_id</a:t>
            </a:r>
            <a:r>
              <a:rPr lang="es-MX" dirty="0"/>
              <a:t> que debe referencial al id de nuestro curso/examen en Moodle.</a:t>
            </a:r>
          </a:p>
          <a:p>
            <a:pPr lvl="1"/>
            <a:r>
              <a:rPr lang="es-MX" dirty="0"/>
              <a:t>El </a:t>
            </a:r>
            <a:r>
              <a:rPr lang="es-MX" dirty="0" err="1"/>
              <a:t>group_name</a:t>
            </a:r>
            <a:r>
              <a:rPr lang="es-MX" dirty="0"/>
              <a:t> que debe hacer referencia al nombre de un grupo perteneciente a nuestro curso/examen en Moodle.</a:t>
            </a:r>
          </a:p>
          <a:p>
            <a:pPr marL="530352" lvl="1" indent="0">
              <a:buNone/>
            </a:pPr>
            <a:endParaRPr lang="es-MX" dirty="0"/>
          </a:p>
        </p:txBody>
      </p:sp>
      <p:pic>
        <p:nvPicPr>
          <p:cNvPr id="5" name="Imagen 4">
            <a:extLst>
              <a:ext uri="{FF2B5EF4-FFF2-40B4-BE49-F238E27FC236}">
                <a16:creationId xmlns:a16="http://schemas.microsoft.com/office/drawing/2014/main" id="{8DE1C9AC-054D-4A08-832C-ABFDE5B07B9E}"/>
              </a:ext>
            </a:extLst>
          </p:cNvPr>
          <p:cNvPicPr>
            <a:picLocks noChangeAspect="1"/>
          </p:cNvPicPr>
          <p:nvPr/>
        </p:nvPicPr>
        <p:blipFill>
          <a:blip r:embed="rId2"/>
          <a:stretch>
            <a:fillRect/>
          </a:stretch>
        </p:blipFill>
        <p:spPr>
          <a:xfrm>
            <a:off x="3157116" y="3811960"/>
            <a:ext cx="6030167" cy="2248214"/>
          </a:xfrm>
          <a:prstGeom prst="rect">
            <a:avLst/>
          </a:prstGeom>
        </p:spPr>
      </p:pic>
    </p:spTree>
    <p:extLst>
      <p:ext uri="{BB962C8B-B14F-4D97-AF65-F5344CB8AC3E}">
        <p14:creationId xmlns:p14="http://schemas.microsoft.com/office/powerpoint/2010/main" val="3303886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D473BE-43AB-4A06-AEDC-B8D0ECC9C983}"/>
              </a:ext>
            </a:extLst>
          </p:cNvPr>
          <p:cNvSpPr>
            <a:spLocks noGrp="1"/>
          </p:cNvSpPr>
          <p:nvPr>
            <p:ph type="title"/>
          </p:nvPr>
        </p:nvSpPr>
        <p:spPr/>
        <p:txBody>
          <a:bodyPr/>
          <a:lstStyle/>
          <a:p>
            <a:r>
              <a:rPr lang="es-MX" dirty="0"/>
              <a:t>Mostrando resultados.</a:t>
            </a:r>
          </a:p>
        </p:txBody>
      </p:sp>
      <p:sp>
        <p:nvSpPr>
          <p:cNvPr id="3" name="Marcador de contenido 2">
            <a:extLst>
              <a:ext uri="{FF2B5EF4-FFF2-40B4-BE49-F238E27FC236}">
                <a16:creationId xmlns:a16="http://schemas.microsoft.com/office/drawing/2014/main" id="{4B8FDE8E-A70C-4246-8C59-F8FD02CAFACC}"/>
              </a:ext>
            </a:extLst>
          </p:cNvPr>
          <p:cNvSpPr>
            <a:spLocks noGrp="1"/>
          </p:cNvSpPr>
          <p:nvPr>
            <p:ph idx="1"/>
          </p:nvPr>
        </p:nvSpPr>
        <p:spPr>
          <a:xfrm>
            <a:off x="1295400" y="1638300"/>
            <a:ext cx="9601200" cy="3581400"/>
          </a:xfrm>
        </p:spPr>
        <p:txBody>
          <a:bodyPr/>
          <a:lstStyle/>
          <a:p>
            <a:r>
              <a:rPr lang="es-MX" dirty="0"/>
              <a:t>Si ejecutamos el reporte, se desplegará el resultado de nuestra consulta, parámetros incorrectos o sin datos nos pueden retornar una pantalla sin datos. Si es exitosa la consulta, se mostrará una pantalla similar a la siguiente.</a:t>
            </a:r>
          </a:p>
          <a:p>
            <a:endParaRPr lang="es-MX" dirty="0"/>
          </a:p>
        </p:txBody>
      </p:sp>
      <p:pic>
        <p:nvPicPr>
          <p:cNvPr id="5" name="Imagen 4">
            <a:extLst>
              <a:ext uri="{FF2B5EF4-FFF2-40B4-BE49-F238E27FC236}">
                <a16:creationId xmlns:a16="http://schemas.microsoft.com/office/drawing/2014/main" id="{BD0C61B3-54E7-46EB-9F85-068CAD9E34C8}"/>
              </a:ext>
            </a:extLst>
          </p:cNvPr>
          <p:cNvPicPr>
            <a:picLocks noChangeAspect="1"/>
          </p:cNvPicPr>
          <p:nvPr/>
        </p:nvPicPr>
        <p:blipFill>
          <a:blip r:embed="rId2"/>
          <a:stretch>
            <a:fillRect/>
          </a:stretch>
        </p:blipFill>
        <p:spPr>
          <a:xfrm>
            <a:off x="2654986" y="2674398"/>
            <a:ext cx="6882028" cy="3187562"/>
          </a:xfrm>
          <a:prstGeom prst="rect">
            <a:avLst/>
          </a:prstGeom>
        </p:spPr>
      </p:pic>
    </p:spTree>
    <p:extLst>
      <p:ext uri="{BB962C8B-B14F-4D97-AF65-F5344CB8AC3E}">
        <p14:creationId xmlns:p14="http://schemas.microsoft.com/office/powerpoint/2010/main" val="2527939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924495-089B-4E43-B3BE-3B98866E2698}"/>
              </a:ext>
            </a:extLst>
          </p:cNvPr>
          <p:cNvSpPr>
            <a:spLocks noGrp="1"/>
          </p:cNvSpPr>
          <p:nvPr>
            <p:ph type="title"/>
          </p:nvPr>
        </p:nvSpPr>
        <p:spPr/>
        <p:txBody>
          <a:bodyPr/>
          <a:lstStyle/>
          <a:p>
            <a:r>
              <a:rPr lang="es-MX" dirty="0"/>
              <a:t>Descargar reporte</a:t>
            </a:r>
          </a:p>
        </p:txBody>
      </p:sp>
      <p:sp>
        <p:nvSpPr>
          <p:cNvPr id="3" name="Marcador de contenido 2">
            <a:extLst>
              <a:ext uri="{FF2B5EF4-FFF2-40B4-BE49-F238E27FC236}">
                <a16:creationId xmlns:a16="http://schemas.microsoft.com/office/drawing/2014/main" id="{CDEC367B-3CFF-4C9F-87E5-A05B2C12620B}"/>
              </a:ext>
            </a:extLst>
          </p:cNvPr>
          <p:cNvSpPr>
            <a:spLocks noGrp="1"/>
          </p:cNvSpPr>
          <p:nvPr>
            <p:ph idx="1"/>
          </p:nvPr>
        </p:nvSpPr>
        <p:spPr/>
        <p:txBody>
          <a:bodyPr/>
          <a:lstStyle/>
          <a:p>
            <a:r>
              <a:rPr lang="es-MX" dirty="0"/>
              <a:t>Podemos descargar nuestro reporte en diferentes formatos para su posterior procesamiento, en este caso se debe descargar en formato </a:t>
            </a:r>
            <a:r>
              <a:rPr lang="es-MX" dirty="0" err="1"/>
              <a:t>csv</a:t>
            </a:r>
            <a:r>
              <a:rPr lang="es-MX" dirty="0"/>
              <a:t> para evitar problemas con los datos de tipo numero. </a:t>
            </a:r>
          </a:p>
          <a:p>
            <a:endParaRPr lang="es-MX" dirty="0"/>
          </a:p>
        </p:txBody>
      </p:sp>
      <p:pic>
        <p:nvPicPr>
          <p:cNvPr id="5" name="Imagen 4">
            <a:extLst>
              <a:ext uri="{FF2B5EF4-FFF2-40B4-BE49-F238E27FC236}">
                <a16:creationId xmlns:a16="http://schemas.microsoft.com/office/drawing/2014/main" id="{56E87A42-0156-462D-89EA-217C209F4F90}"/>
              </a:ext>
            </a:extLst>
          </p:cNvPr>
          <p:cNvPicPr>
            <a:picLocks noChangeAspect="1"/>
          </p:cNvPicPr>
          <p:nvPr/>
        </p:nvPicPr>
        <p:blipFill>
          <a:blip r:embed="rId2"/>
          <a:stretch>
            <a:fillRect/>
          </a:stretch>
        </p:blipFill>
        <p:spPr>
          <a:xfrm>
            <a:off x="2918958" y="3429000"/>
            <a:ext cx="6506483" cy="3010320"/>
          </a:xfrm>
          <a:prstGeom prst="rect">
            <a:avLst/>
          </a:prstGeom>
        </p:spPr>
      </p:pic>
    </p:spTree>
    <p:extLst>
      <p:ext uri="{BB962C8B-B14F-4D97-AF65-F5344CB8AC3E}">
        <p14:creationId xmlns:p14="http://schemas.microsoft.com/office/powerpoint/2010/main" val="29108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E8C910-D763-CBFF-121F-D66C6AA4BB33}"/>
              </a:ext>
            </a:extLst>
          </p:cNvPr>
          <p:cNvSpPr>
            <a:spLocks noGrp="1"/>
          </p:cNvSpPr>
          <p:nvPr>
            <p:ph type="title"/>
          </p:nvPr>
        </p:nvSpPr>
        <p:spPr/>
        <p:txBody>
          <a:bodyPr/>
          <a:lstStyle/>
          <a:p>
            <a:r>
              <a:rPr lang="es-MX" dirty="0"/>
              <a:t>Permisos a Usuarios</a:t>
            </a:r>
          </a:p>
        </p:txBody>
      </p:sp>
      <p:sp>
        <p:nvSpPr>
          <p:cNvPr id="3" name="Marcador de contenido 2">
            <a:extLst>
              <a:ext uri="{FF2B5EF4-FFF2-40B4-BE49-F238E27FC236}">
                <a16:creationId xmlns:a16="http://schemas.microsoft.com/office/drawing/2014/main" id="{C77EA3C2-5B79-75E5-EE0F-37FC5DF143A0}"/>
              </a:ext>
            </a:extLst>
          </p:cNvPr>
          <p:cNvSpPr>
            <a:spLocks noGrp="1"/>
          </p:cNvSpPr>
          <p:nvPr>
            <p:ph idx="1"/>
          </p:nvPr>
        </p:nvSpPr>
        <p:spPr/>
        <p:txBody>
          <a:bodyPr/>
          <a:lstStyle/>
          <a:p>
            <a:r>
              <a:rPr lang="es-MX" dirty="0"/>
              <a:t>Podemos permitir acciones, prevenirlas o prohibirlas para determinado rol</a:t>
            </a:r>
          </a:p>
        </p:txBody>
      </p:sp>
      <p:pic>
        <p:nvPicPr>
          <p:cNvPr id="5" name="Imagen 4">
            <a:extLst>
              <a:ext uri="{FF2B5EF4-FFF2-40B4-BE49-F238E27FC236}">
                <a16:creationId xmlns:a16="http://schemas.microsoft.com/office/drawing/2014/main" id="{F4BDB856-5A67-9ACA-D94F-DB2463871248}"/>
              </a:ext>
            </a:extLst>
          </p:cNvPr>
          <p:cNvPicPr>
            <a:picLocks noChangeAspect="1"/>
          </p:cNvPicPr>
          <p:nvPr/>
        </p:nvPicPr>
        <p:blipFill>
          <a:blip r:embed="rId2"/>
          <a:stretch>
            <a:fillRect/>
          </a:stretch>
        </p:blipFill>
        <p:spPr>
          <a:xfrm>
            <a:off x="2696908" y="3029366"/>
            <a:ext cx="6798184" cy="3568141"/>
          </a:xfrm>
          <a:prstGeom prst="rect">
            <a:avLst/>
          </a:prstGeom>
        </p:spPr>
      </p:pic>
    </p:spTree>
    <p:extLst>
      <p:ext uri="{BB962C8B-B14F-4D97-AF65-F5344CB8AC3E}">
        <p14:creationId xmlns:p14="http://schemas.microsoft.com/office/powerpoint/2010/main" val="38519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AD303-17E1-42D8-8E8A-165CC4E79FA2}"/>
              </a:ext>
            </a:extLst>
          </p:cNvPr>
          <p:cNvSpPr>
            <a:spLocks noGrp="1"/>
          </p:cNvSpPr>
          <p:nvPr>
            <p:ph type="title"/>
          </p:nvPr>
        </p:nvSpPr>
        <p:spPr/>
        <p:txBody>
          <a:bodyPr/>
          <a:lstStyle/>
          <a:p>
            <a:r>
              <a:rPr lang="es-MX" dirty="0"/>
              <a:t>Editar reporte</a:t>
            </a:r>
          </a:p>
        </p:txBody>
      </p:sp>
      <p:sp>
        <p:nvSpPr>
          <p:cNvPr id="3" name="Marcador de contenido 2">
            <a:extLst>
              <a:ext uri="{FF2B5EF4-FFF2-40B4-BE49-F238E27FC236}">
                <a16:creationId xmlns:a16="http://schemas.microsoft.com/office/drawing/2014/main" id="{B63093C1-F7FD-4960-9878-E7274A7EE7D5}"/>
              </a:ext>
            </a:extLst>
          </p:cNvPr>
          <p:cNvSpPr>
            <a:spLocks noGrp="1"/>
          </p:cNvSpPr>
          <p:nvPr>
            <p:ph idx="1"/>
          </p:nvPr>
        </p:nvSpPr>
        <p:spPr/>
        <p:txBody>
          <a:bodyPr/>
          <a:lstStyle/>
          <a:p>
            <a:r>
              <a:rPr lang="es-MX" dirty="0"/>
              <a:t>Podemos editar el reporte para configurar parámetros adicionales según sea necesario:</a:t>
            </a:r>
          </a:p>
          <a:p>
            <a:endParaRPr lang="es-MX" dirty="0"/>
          </a:p>
        </p:txBody>
      </p:sp>
      <p:pic>
        <p:nvPicPr>
          <p:cNvPr id="7" name="Imagen 6">
            <a:extLst>
              <a:ext uri="{FF2B5EF4-FFF2-40B4-BE49-F238E27FC236}">
                <a16:creationId xmlns:a16="http://schemas.microsoft.com/office/drawing/2014/main" id="{634F8BEA-7E29-4A92-B8CD-0B2E0718FE1B}"/>
              </a:ext>
            </a:extLst>
          </p:cNvPr>
          <p:cNvPicPr>
            <a:picLocks noChangeAspect="1"/>
          </p:cNvPicPr>
          <p:nvPr/>
        </p:nvPicPr>
        <p:blipFill>
          <a:blip r:embed="rId2"/>
          <a:stretch>
            <a:fillRect/>
          </a:stretch>
        </p:blipFill>
        <p:spPr>
          <a:xfrm>
            <a:off x="2571482" y="3036169"/>
            <a:ext cx="7049036" cy="3538197"/>
          </a:xfrm>
          <a:prstGeom prst="rect">
            <a:avLst/>
          </a:prstGeom>
        </p:spPr>
      </p:pic>
    </p:spTree>
    <p:extLst>
      <p:ext uri="{BB962C8B-B14F-4D97-AF65-F5344CB8AC3E}">
        <p14:creationId xmlns:p14="http://schemas.microsoft.com/office/powerpoint/2010/main" val="2488636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843FF-045B-4F9D-8082-D26317E6A35F}"/>
              </a:ext>
            </a:extLst>
          </p:cNvPr>
          <p:cNvSpPr>
            <a:spLocks noGrp="1"/>
          </p:cNvSpPr>
          <p:nvPr>
            <p:ph type="title"/>
          </p:nvPr>
        </p:nvSpPr>
        <p:spPr/>
        <p:txBody>
          <a:bodyPr/>
          <a:lstStyle/>
          <a:p>
            <a:r>
              <a:rPr lang="es-MX" dirty="0"/>
              <a:t>El código SQL</a:t>
            </a:r>
          </a:p>
        </p:txBody>
      </p:sp>
      <p:sp>
        <p:nvSpPr>
          <p:cNvPr id="3" name="Marcador de contenido 2">
            <a:extLst>
              <a:ext uri="{FF2B5EF4-FFF2-40B4-BE49-F238E27FC236}">
                <a16:creationId xmlns:a16="http://schemas.microsoft.com/office/drawing/2014/main" id="{6392F4F8-A2BB-4301-8532-6D38231371D0}"/>
              </a:ext>
            </a:extLst>
          </p:cNvPr>
          <p:cNvSpPr>
            <a:spLocks noGrp="1"/>
          </p:cNvSpPr>
          <p:nvPr>
            <p:ph idx="1"/>
          </p:nvPr>
        </p:nvSpPr>
        <p:spPr>
          <a:xfrm>
            <a:off x="1371600" y="2286000"/>
            <a:ext cx="5105400" cy="3581400"/>
          </a:xfrm>
        </p:spPr>
        <p:txBody>
          <a:bodyPr/>
          <a:lstStyle/>
          <a:p>
            <a:pPr algn="just"/>
            <a:r>
              <a:rPr lang="es-MX" dirty="0"/>
              <a:t>El código SQL se encuentra disponible en el repositorio GIT bajo el archivo nombrado “</a:t>
            </a:r>
            <a:r>
              <a:rPr lang="es-MX" dirty="0" err="1"/>
              <a:t>ReporteusuariosCalificacionModulos.sql</a:t>
            </a:r>
            <a:r>
              <a:rPr lang="es-MX" dirty="0"/>
              <a:t>”</a:t>
            </a:r>
          </a:p>
        </p:txBody>
      </p:sp>
      <p:pic>
        <p:nvPicPr>
          <p:cNvPr id="5" name="Imagen 4">
            <a:extLst>
              <a:ext uri="{FF2B5EF4-FFF2-40B4-BE49-F238E27FC236}">
                <a16:creationId xmlns:a16="http://schemas.microsoft.com/office/drawing/2014/main" id="{766196A0-53FF-4FC2-975C-A680AD99143B}"/>
              </a:ext>
            </a:extLst>
          </p:cNvPr>
          <p:cNvPicPr>
            <a:picLocks noChangeAspect="1"/>
          </p:cNvPicPr>
          <p:nvPr/>
        </p:nvPicPr>
        <p:blipFill>
          <a:blip r:embed="rId2"/>
          <a:stretch>
            <a:fillRect/>
          </a:stretch>
        </p:blipFill>
        <p:spPr>
          <a:xfrm>
            <a:off x="7239326" y="1428750"/>
            <a:ext cx="3733474" cy="5108965"/>
          </a:xfrm>
          <a:prstGeom prst="rect">
            <a:avLst/>
          </a:prstGeom>
        </p:spPr>
      </p:pic>
    </p:spTree>
    <p:extLst>
      <p:ext uri="{BB962C8B-B14F-4D97-AF65-F5344CB8AC3E}">
        <p14:creationId xmlns:p14="http://schemas.microsoft.com/office/powerpoint/2010/main" val="4250950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46C487-DA80-36E3-A0ED-6E77AC019689}"/>
              </a:ext>
            </a:extLst>
          </p:cNvPr>
          <p:cNvSpPr>
            <a:spLocks noGrp="1"/>
          </p:cNvSpPr>
          <p:nvPr>
            <p:ph type="title"/>
          </p:nvPr>
        </p:nvSpPr>
        <p:spPr/>
        <p:txBody>
          <a:bodyPr/>
          <a:lstStyle/>
          <a:p>
            <a:r>
              <a:rPr lang="es-MX" dirty="0"/>
              <a:t>Reporte CSV</a:t>
            </a:r>
          </a:p>
        </p:txBody>
      </p:sp>
      <p:pic>
        <p:nvPicPr>
          <p:cNvPr id="5" name="Marcador de contenido 4">
            <a:extLst>
              <a:ext uri="{FF2B5EF4-FFF2-40B4-BE49-F238E27FC236}">
                <a16:creationId xmlns:a16="http://schemas.microsoft.com/office/drawing/2014/main" id="{87AC76E0-843B-AAC2-3F67-FF47E8D1F39B}"/>
              </a:ext>
            </a:extLst>
          </p:cNvPr>
          <p:cNvPicPr>
            <a:picLocks noGrp="1" noChangeAspect="1"/>
          </p:cNvPicPr>
          <p:nvPr>
            <p:ph idx="1"/>
          </p:nvPr>
        </p:nvPicPr>
        <p:blipFill>
          <a:blip r:embed="rId2"/>
          <a:stretch>
            <a:fillRect/>
          </a:stretch>
        </p:blipFill>
        <p:spPr>
          <a:xfrm>
            <a:off x="3610778" y="2286000"/>
            <a:ext cx="5122844" cy="3581400"/>
          </a:xfrm>
        </p:spPr>
      </p:pic>
    </p:spTree>
    <p:extLst>
      <p:ext uri="{BB962C8B-B14F-4D97-AF65-F5344CB8AC3E}">
        <p14:creationId xmlns:p14="http://schemas.microsoft.com/office/powerpoint/2010/main" val="1744838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5B77B-1957-1493-EF78-0FD55A9E333F}"/>
              </a:ext>
            </a:extLst>
          </p:cNvPr>
          <p:cNvSpPr>
            <a:spLocks noGrp="1"/>
          </p:cNvSpPr>
          <p:nvPr>
            <p:ph type="title"/>
          </p:nvPr>
        </p:nvSpPr>
        <p:spPr/>
        <p:txBody>
          <a:bodyPr/>
          <a:lstStyle/>
          <a:p>
            <a:r>
              <a:rPr lang="es-MX" dirty="0"/>
              <a:t>Procedimiento</a:t>
            </a:r>
          </a:p>
        </p:txBody>
      </p:sp>
      <p:sp>
        <p:nvSpPr>
          <p:cNvPr id="3" name="Marcador de contenido 2">
            <a:extLst>
              <a:ext uri="{FF2B5EF4-FFF2-40B4-BE49-F238E27FC236}">
                <a16:creationId xmlns:a16="http://schemas.microsoft.com/office/drawing/2014/main" id="{304ECC2D-C60B-3718-615D-3835CDA5668A}"/>
              </a:ext>
            </a:extLst>
          </p:cNvPr>
          <p:cNvSpPr>
            <a:spLocks noGrp="1"/>
          </p:cNvSpPr>
          <p:nvPr>
            <p:ph idx="1"/>
          </p:nvPr>
        </p:nvSpPr>
        <p:spPr/>
        <p:txBody>
          <a:bodyPr/>
          <a:lstStyle/>
          <a:p>
            <a:r>
              <a:rPr lang="es-MX" dirty="0"/>
              <a:t>Debemos copiar y pegar las celdas con información en nuestro reporte Excel en la hoja </a:t>
            </a:r>
            <a:r>
              <a:rPr lang="es-MX" dirty="0" err="1"/>
              <a:t>ReporteUsuario</a:t>
            </a:r>
            <a:r>
              <a:rPr lang="es-MX" dirty="0"/>
              <a:t> de nuestro Excel </a:t>
            </a:r>
            <a:r>
              <a:rPr lang="es-MX" dirty="0" err="1"/>
              <a:t>templateReporteUsuario</a:t>
            </a:r>
            <a:r>
              <a:rPr lang="es-MX" dirty="0"/>
              <a:t> (se recomienda duplicar el archivo template para tener siempre el archivo base sin alterar).</a:t>
            </a:r>
          </a:p>
        </p:txBody>
      </p:sp>
      <p:pic>
        <p:nvPicPr>
          <p:cNvPr id="5" name="Imagen 4">
            <a:extLst>
              <a:ext uri="{FF2B5EF4-FFF2-40B4-BE49-F238E27FC236}">
                <a16:creationId xmlns:a16="http://schemas.microsoft.com/office/drawing/2014/main" id="{AAF9258D-D255-5743-DD9D-4A61B810425A}"/>
              </a:ext>
            </a:extLst>
          </p:cNvPr>
          <p:cNvPicPr>
            <a:picLocks noChangeAspect="1"/>
          </p:cNvPicPr>
          <p:nvPr/>
        </p:nvPicPr>
        <p:blipFill>
          <a:blip r:embed="rId2"/>
          <a:stretch>
            <a:fillRect/>
          </a:stretch>
        </p:blipFill>
        <p:spPr>
          <a:xfrm>
            <a:off x="3003123" y="3429000"/>
            <a:ext cx="6185754" cy="2908881"/>
          </a:xfrm>
          <a:prstGeom prst="rect">
            <a:avLst/>
          </a:prstGeom>
        </p:spPr>
      </p:pic>
    </p:spTree>
    <p:extLst>
      <p:ext uri="{BB962C8B-B14F-4D97-AF65-F5344CB8AC3E}">
        <p14:creationId xmlns:p14="http://schemas.microsoft.com/office/powerpoint/2010/main" val="3405081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76EB77-7749-57C7-3DB9-0020EFFA59D9}"/>
              </a:ext>
            </a:extLst>
          </p:cNvPr>
          <p:cNvSpPr>
            <a:spLocks noGrp="1"/>
          </p:cNvSpPr>
          <p:nvPr>
            <p:ph type="title"/>
          </p:nvPr>
        </p:nvSpPr>
        <p:spPr/>
        <p:txBody>
          <a:bodyPr/>
          <a:lstStyle/>
          <a:p>
            <a:r>
              <a:rPr lang="es-MX" dirty="0"/>
              <a:t>Actualizar tabla dinámica de promedios</a:t>
            </a:r>
          </a:p>
        </p:txBody>
      </p:sp>
      <p:sp>
        <p:nvSpPr>
          <p:cNvPr id="3" name="Marcador de contenido 2">
            <a:extLst>
              <a:ext uri="{FF2B5EF4-FFF2-40B4-BE49-F238E27FC236}">
                <a16:creationId xmlns:a16="http://schemas.microsoft.com/office/drawing/2014/main" id="{3BF0959B-EEA4-6D0B-986B-6ACD8BE8A6DA}"/>
              </a:ext>
            </a:extLst>
          </p:cNvPr>
          <p:cNvSpPr>
            <a:spLocks noGrp="1"/>
          </p:cNvSpPr>
          <p:nvPr>
            <p:ph idx="1"/>
          </p:nvPr>
        </p:nvSpPr>
        <p:spPr/>
        <p:txBody>
          <a:bodyPr/>
          <a:lstStyle/>
          <a:p>
            <a:r>
              <a:rPr lang="es-MX" dirty="0"/>
              <a:t>Pasaremos a la hoja de </a:t>
            </a:r>
            <a:r>
              <a:rPr lang="es-MX" dirty="0" err="1"/>
              <a:t>PromedioReporteUsuario</a:t>
            </a:r>
            <a:r>
              <a:rPr lang="es-MX" dirty="0"/>
              <a:t> y daremos clic derecho para Actualizar la tabla dinámica </a:t>
            </a:r>
          </a:p>
          <a:p>
            <a:endParaRPr lang="es-MX" dirty="0"/>
          </a:p>
        </p:txBody>
      </p:sp>
      <p:pic>
        <p:nvPicPr>
          <p:cNvPr id="5" name="Imagen 4">
            <a:extLst>
              <a:ext uri="{FF2B5EF4-FFF2-40B4-BE49-F238E27FC236}">
                <a16:creationId xmlns:a16="http://schemas.microsoft.com/office/drawing/2014/main" id="{41DB16C3-134E-2303-C47E-0C61D4A1EDFA}"/>
              </a:ext>
            </a:extLst>
          </p:cNvPr>
          <p:cNvPicPr>
            <a:picLocks noChangeAspect="1"/>
          </p:cNvPicPr>
          <p:nvPr/>
        </p:nvPicPr>
        <p:blipFill>
          <a:blip r:embed="rId2"/>
          <a:stretch>
            <a:fillRect/>
          </a:stretch>
        </p:blipFill>
        <p:spPr>
          <a:xfrm>
            <a:off x="2471221" y="3097032"/>
            <a:ext cx="7401958" cy="3010320"/>
          </a:xfrm>
          <a:prstGeom prst="rect">
            <a:avLst/>
          </a:prstGeom>
        </p:spPr>
      </p:pic>
    </p:spTree>
    <p:extLst>
      <p:ext uri="{BB962C8B-B14F-4D97-AF65-F5344CB8AC3E}">
        <p14:creationId xmlns:p14="http://schemas.microsoft.com/office/powerpoint/2010/main" val="4085347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104C17-84C2-4E19-68A2-3072CDDC0FBA}"/>
              </a:ext>
            </a:extLst>
          </p:cNvPr>
          <p:cNvSpPr>
            <a:spLocks noGrp="1"/>
          </p:cNvSpPr>
          <p:nvPr>
            <p:ph type="title"/>
          </p:nvPr>
        </p:nvSpPr>
        <p:spPr/>
        <p:txBody>
          <a:bodyPr/>
          <a:lstStyle/>
          <a:p>
            <a:r>
              <a:rPr lang="es-MX" dirty="0"/>
              <a:t>Pivotes </a:t>
            </a:r>
          </a:p>
        </p:txBody>
      </p:sp>
      <p:sp>
        <p:nvSpPr>
          <p:cNvPr id="3" name="Marcador de contenido 2">
            <a:extLst>
              <a:ext uri="{FF2B5EF4-FFF2-40B4-BE49-F238E27FC236}">
                <a16:creationId xmlns:a16="http://schemas.microsoft.com/office/drawing/2014/main" id="{6D814E4A-ACFE-3EE1-A6EE-0E69BA38014E}"/>
              </a:ext>
            </a:extLst>
          </p:cNvPr>
          <p:cNvSpPr>
            <a:spLocks noGrp="1"/>
          </p:cNvSpPr>
          <p:nvPr>
            <p:ph idx="1"/>
          </p:nvPr>
        </p:nvSpPr>
        <p:spPr/>
        <p:txBody>
          <a:bodyPr/>
          <a:lstStyle/>
          <a:p>
            <a:r>
              <a:rPr lang="es-MX" dirty="0"/>
              <a:t>En automático se calcularán las posiciones de la última y antepenúltima fila, las cuales usuraremos en otras fórmulas para calcular la desviación estándar.</a:t>
            </a:r>
          </a:p>
          <a:p>
            <a:endParaRPr lang="es-MX" dirty="0"/>
          </a:p>
        </p:txBody>
      </p:sp>
      <p:pic>
        <p:nvPicPr>
          <p:cNvPr id="5" name="Imagen 4">
            <a:extLst>
              <a:ext uri="{FF2B5EF4-FFF2-40B4-BE49-F238E27FC236}">
                <a16:creationId xmlns:a16="http://schemas.microsoft.com/office/drawing/2014/main" id="{A01D30C7-7E4C-144E-180C-183E67CF013E}"/>
              </a:ext>
            </a:extLst>
          </p:cNvPr>
          <p:cNvPicPr>
            <a:picLocks noChangeAspect="1"/>
          </p:cNvPicPr>
          <p:nvPr/>
        </p:nvPicPr>
        <p:blipFill>
          <a:blip r:embed="rId2"/>
          <a:stretch>
            <a:fillRect/>
          </a:stretch>
        </p:blipFill>
        <p:spPr>
          <a:xfrm>
            <a:off x="3712773" y="3429000"/>
            <a:ext cx="4766453" cy="2272970"/>
          </a:xfrm>
          <a:prstGeom prst="rect">
            <a:avLst/>
          </a:prstGeom>
        </p:spPr>
      </p:pic>
    </p:spTree>
    <p:extLst>
      <p:ext uri="{BB962C8B-B14F-4D97-AF65-F5344CB8AC3E}">
        <p14:creationId xmlns:p14="http://schemas.microsoft.com/office/powerpoint/2010/main" val="1543594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6D57EE-8436-FC90-E89D-AE5E0A00DADA}"/>
              </a:ext>
            </a:extLst>
          </p:cNvPr>
          <p:cNvSpPr>
            <a:spLocks noGrp="1"/>
          </p:cNvSpPr>
          <p:nvPr>
            <p:ph type="title"/>
          </p:nvPr>
        </p:nvSpPr>
        <p:spPr/>
        <p:txBody>
          <a:bodyPr/>
          <a:lstStyle/>
          <a:p>
            <a:r>
              <a:rPr lang="es-MX" dirty="0"/>
              <a:t>Desviación Estándar</a:t>
            </a:r>
          </a:p>
        </p:txBody>
      </p:sp>
      <p:sp>
        <p:nvSpPr>
          <p:cNvPr id="3" name="Marcador de contenido 2">
            <a:extLst>
              <a:ext uri="{FF2B5EF4-FFF2-40B4-BE49-F238E27FC236}">
                <a16:creationId xmlns:a16="http://schemas.microsoft.com/office/drawing/2014/main" id="{D8803207-46AC-8F32-E188-C15509D38347}"/>
              </a:ext>
            </a:extLst>
          </p:cNvPr>
          <p:cNvSpPr>
            <a:spLocks noGrp="1"/>
          </p:cNvSpPr>
          <p:nvPr>
            <p:ph idx="1"/>
          </p:nvPr>
        </p:nvSpPr>
        <p:spPr/>
        <p:txBody>
          <a:bodyPr/>
          <a:lstStyle/>
          <a:p>
            <a:r>
              <a:rPr lang="es-MX" dirty="0"/>
              <a:t>Calculamos la desviación estándar usando la dirección de la primera fila con datos y los pivotes como limites, para ello referenciamos las celdas con la función INDIRECTO y el pivote que calculamos anteriormente:</a:t>
            </a:r>
          </a:p>
          <a:p>
            <a:endParaRPr lang="es-MX" dirty="0"/>
          </a:p>
        </p:txBody>
      </p:sp>
      <p:pic>
        <p:nvPicPr>
          <p:cNvPr id="5" name="Imagen 4">
            <a:extLst>
              <a:ext uri="{FF2B5EF4-FFF2-40B4-BE49-F238E27FC236}">
                <a16:creationId xmlns:a16="http://schemas.microsoft.com/office/drawing/2014/main" id="{12D36EFA-4E2D-4F84-536C-287F5164916A}"/>
              </a:ext>
            </a:extLst>
          </p:cNvPr>
          <p:cNvPicPr>
            <a:picLocks noChangeAspect="1"/>
          </p:cNvPicPr>
          <p:nvPr/>
        </p:nvPicPr>
        <p:blipFill>
          <a:blip r:embed="rId2"/>
          <a:stretch>
            <a:fillRect/>
          </a:stretch>
        </p:blipFill>
        <p:spPr>
          <a:xfrm>
            <a:off x="1861546" y="3429000"/>
            <a:ext cx="8468907" cy="2476846"/>
          </a:xfrm>
          <a:prstGeom prst="rect">
            <a:avLst/>
          </a:prstGeom>
        </p:spPr>
      </p:pic>
    </p:spTree>
    <p:extLst>
      <p:ext uri="{BB962C8B-B14F-4D97-AF65-F5344CB8AC3E}">
        <p14:creationId xmlns:p14="http://schemas.microsoft.com/office/powerpoint/2010/main" val="1145386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81548A-D52E-1B58-1FE5-AFE2484F33E4}"/>
              </a:ext>
            </a:extLst>
          </p:cNvPr>
          <p:cNvSpPr>
            <a:spLocks noGrp="1"/>
          </p:cNvSpPr>
          <p:nvPr>
            <p:ph type="title"/>
          </p:nvPr>
        </p:nvSpPr>
        <p:spPr/>
        <p:txBody>
          <a:bodyPr/>
          <a:lstStyle/>
          <a:p>
            <a:r>
              <a:rPr lang="es-MX" dirty="0"/>
              <a:t>Distribución Normal</a:t>
            </a:r>
          </a:p>
        </p:txBody>
      </p:sp>
      <p:sp>
        <p:nvSpPr>
          <p:cNvPr id="3" name="Marcador de contenido 2">
            <a:extLst>
              <a:ext uri="{FF2B5EF4-FFF2-40B4-BE49-F238E27FC236}">
                <a16:creationId xmlns:a16="http://schemas.microsoft.com/office/drawing/2014/main" id="{E6B9C1B5-F1CD-7BEE-E5A0-93D70BAD605B}"/>
              </a:ext>
            </a:extLst>
          </p:cNvPr>
          <p:cNvSpPr>
            <a:spLocks noGrp="1"/>
          </p:cNvSpPr>
          <p:nvPr>
            <p:ph idx="1"/>
          </p:nvPr>
        </p:nvSpPr>
        <p:spPr/>
        <p:txBody>
          <a:bodyPr/>
          <a:lstStyle/>
          <a:p>
            <a:r>
              <a:rPr lang="es-MX" dirty="0"/>
              <a:t>Calculamos la distribución normal para saber en donde se encuentra nuestro usuario, Total Resultado debe ser 50 ya que eso parte nuestra distribución.</a:t>
            </a:r>
          </a:p>
        </p:txBody>
      </p:sp>
      <p:pic>
        <p:nvPicPr>
          <p:cNvPr id="5" name="Imagen 4">
            <a:extLst>
              <a:ext uri="{FF2B5EF4-FFF2-40B4-BE49-F238E27FC236}">
                <a16:creationId xmlns:a16="http://schemas.microsoft.com/office/drawing/2014/main" id="{E0FAEE59-4112-BD50-77ED-7D535CF0DBF6}"/>
              </a:ext>
            </a:extLst>
          </p:cNvPr>
          <p:cNvPicPr>
            <a:picLocks noChangeAspect="1"/>
          </p:cNvPicPr>
          <p:nvPr/>
        </p:nvPicPr>
        <p:blipFill>
          <a:blip r:embed="rId2"/>
          <a:stretch>
            <a:fillRect/>
          </a:stretch>
        </p:blipFill>
        <p:spPr>
          <a:xfrm>
            <a:off x="2347389" y="4157245"/>
            <a:ext cx="7497221" cy="2114845"/>
          </a:xfrm>
          <a:prstGeom prst="rect">
            <a:avLst/>
          </a:prstGeom>
        </p:spPr>
      </p:pic>
    </p:spTree>
    <p:extLst>
      <p:ext uri="{BB962C8B-B14F-4D97-AF65-F5344CB8AC3E}">
        <p14:creationId xmlns:p14="http://schemas.microsoft.com/office/powerpoint/2010/main" val="2924171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790928-4CA8-DB18-8417-99D12FA1B233}"/>
              </a:ext>
            </a:extLst>
          </p:cNvPr>
          <p:cNvSpPr>
            <a:spLocks noGrp="1"/>
          </p:cNvSpPr>
          <p:nvPr>
            <p:ph type="title"/>
          </p:nvPr>
        </p:nvSpPr>
        <p:spPr/>
        <p:txBody>
          <a:bodyPr/>
          <a:lstStyle/>
          <a:p>
            <a:r>
              <a:rPr lang="es-MX" dirty="0"/>
              <a:t>Gráfica Distribución Normal</a:t>
            </a:r>
          </a:p>
        </p:txBody>
      </p:sp>
      <p:sp>
        <p:nvSpPr>
          <p:cNvPr id="3" name="Marcador de contenido 2">
            <a:extLst>
              <a:ext uri="{FF2B5EF4-FFF2-40B4-BE49-F238E27FC236}">
                <a16:creationId xmlns:a16="http://schemas.microsoft.com/office/drawing/2014/main" id="{C788EC52-DCAE-F43B-06B6-7A114C559D50}"/>
              </a:ext>
            </a:extLst>
          </p:cNvPr>
          <p:cNvSpPr>
            <a:spLocks noGrp="1"/>
          </p:cNvSpPr>
          <p:nvPr>
            <p:ph idx="1"/>
          </p:nvPr>
        </p:nvSpPr>
        <p:spPr/>
        <p:txBody>
          <a:bodyPr/>
          <a:lstStyle/>
          <a:p>
            <a:r>
              <a:rPr lang="es-MX" dirty="0"/>
              <a:t>Podemos hacer uso de los filtros de las gráficas de Excel para personalizar los resultados de nuestras graficas</a:t>
            </a:r>
          </a:p>
          <a:p>
            <a:endParaRPr lang="es-MX" dirty="0"/>
          </a:p>
        </p:txBody>
      </p:sp>
      <p:pic>
        <p:nvPicPr>
          <p:cNvPr id="5" name="Imagen 4">
            <a:extLst>
              <a:ext uri="{FF2B5EF4-FFF2-40B4-BE49-F238E27FC236}">
                <a16:creationId xmlns:a16="http://schemas.microsoft.com/office/drawing/2014/main" id="{A15704C9-9022-E02E-CA93-673858479F5F}"/>
              </a:ext>
            </a:extLst>
          </p:cNvPr>
          <p:cNvPicPr>
            <a:picLocks noChangeAspect="1"/>
          </p:cNvPicPr>
          <p:nvPr/>
        </p:nvPicPr>
        <p:blipFill>
          <a:blip r:embed="rId2"/>
          <a:stretch>
            <a:fillRect/>
          </a:stretch>
        </p:blipFill>
        <p:spPr>
          <a:xfrm>
            <a:off x="1812833" y="3429000"/>
            <a:ext cx="3772346" cy="2342072"/>
          </a:xfrm>
          <a:prstGeom prst="rect">
            <a:avLst/>
          </a:prstGeom>
        </p:spPr>
      </p:pic>
      <p:pic>
        <p:nvPicPr>
          <p:cNvPr id="7" name="Imagen 6">
            <a:extLst>
              <a:ext uri="{FF2B5EF4-FFF2-40B4-BE49-F238E27FC236}">
                <a16:creationId xmlns:a16="http://schemas.microsoft.com/office/drawing/2014/main" id="{F68453C9-18D5-646A-FA74-9375CB832C0A}"/>
              </a:ext>
            </a:extLst>
          </p:cNvPr>
          <p:cNvPicPr>
            <a:picLocks noChangeAspect="1"/>
          </p:cNvPicPr>
          <p:nvPr/>
        </p:nvPicPr>
        <p:blipFill>
          <a:blip r:embed="rId3"/>
          <a:stretch>
            <a:fillRect/>
          </a:stretch>
        </p:blipFill>
        <p:spPr>
          <a:xfrm>
            <a:off x="6411943" y="3429001"/>
            <a:ext cx="3711847" cy="2342072"/>
          </a:xfrm>
          <a:prstGeom prst="rect">
            <a:avLst/>
          </a:prstGeom>
        </p:spPr>
      </p:pic>
    </p:spTree>
    <p:extLst>
      <p:ext uri="{BB962C8B-B14F-4D97-AF65-F5344CB8AC3E}">
        <p14:creationId xmlns:p14="http://schemas.microsoft.com/office/powerpoint/2010/main" val="2779503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E088B-8777-59FC-6E95-ED5464D362E8}"/>
              </a:ext>
            </a:extLst>
          </p:cNvPr>
          <p:cNvSpPr>
            <a:spLocks noGrp="1"/>
          </p:cNvSpPr>
          <p:nvPr>
            <p:ph type="title"/>
          </p:nvPr>
        </p:nvSpPr>
        <p:spPr/>
        <p:txBody>
          <a:bodyPr/>
          <a:lstStyle/>
          <a:p>
            <a:r>
              <a:rPr lang="es-MX" dirty="0"/>
              <a:t>Reporte Escuelas</a:t>
            </a:r>
          </a:p>
        </p:txBody>
      </p:sp>
      <p:sp>
        <p:nvSpPr>
          <p:cNvPr id="3" name="Marcador de contenido 2">
            <a:extLst>
              <a:ext uri="{FF2B5EF4-FFF2-40B4-BE49-F238E27FC236}">
                <a16:creationId xmlns:a16="http://schemas.microsoft.com/office/drawing/2014/main" id="{30E734E9-D3B1-F062-F6B6-7101AD32532E}"/>
              </a:ext>
            </a:extLst>
          </p:cNvPr>
          <p:cNvSpPr>
            <a:spLocks noGrp="1"/>
          </p:cNvSpPr>
          <p:nvPr>
            <p:ph idx="1"/>
          </p:nvPr>
        </p:nvSpPr>
        <p:spPr/>
        <p:txBody>
          <a:bodyPr/>
          <a:lstStyle/>
          <a:p>
            <a:r>
              <a:rPr lang="es-MX" dirty="0"/>
              <a:t>En la hoja </a:t>
            </a:r>
            <a:r>
              <a:rPr lang="es-MX" dirty="0" err="1"/>
              <a:t>ReporteEscuelas</a:t>
            </a:r>
            <a:r>
              <a:rPr lang="es-MX" dirty="0"/>
              <a:t> se tiene una tabla dinámica que resume la información de los promedios agrupados por escuela, campus y maestría para cada módulo, podemos filtrar los resultados, también es necesario actualizar la tabla cada vez que se cambian los datos base.</a:t>
            </a:r>
          </a:p>
          <a:p>
            <a:endParaRPr lang="es-MX" dirty="0"/>
          </a:p>
        </p:txBody>
      </p:sp>
      <p:pic>
        <p:nvPicPr>
          <p:cNvPr id="5" name="Imagen 4">
            <a:extLst>
              <a:ext uri="{FF2B5EF4-FFF2-40B4-BE49-F238E27FC236}">
                <a16:creationId xmlns:a16="http://schemas.microsoft.com/office/drawing/2014/main" id="{58878BB1-FCA9-16F7-903B-DB8B820EDFFF}"/>
              </a:ext>
            </a:extLst>
          </p:cNvPr>
          <p:cNvPicPr>
            <a:picLocks noChangeAspect="1"/>
          </p:cNvPicPr>
          <p:nvPr/>
        </p:nvPicPr>
        <p:blipFill>
          <a:blip r:embed="rId2"/>
          <a:stretch>
            <a:fillRect/>
          </a:stretch>
        </p:blipFill>
        <p:spPr>
          <a:xfrm>
            <a:off x="2056836" y="3933177"/>
            <a:ext cx="8078327" cy="1562318"/>
          </a:xfrm>
          <a:prstGeom prst="rect">
            <a:avLst/>
          </a:prstGeom>
        </p:spPr>
      </p:pic>
    </p:spTree>
    <p:extLst>
      <p:ext uri="{BB962C8B-B14F-4D97-AF65-F5344CB8AC3E}">
        <p14:creationId xmlns:p14="http://schemas.microsoft.com/office/powerpoint/2010/main" val="160235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D1E9C-DF1B-A959-76B4-AD514DDB4931}"/>
              </a:ext>
            </a:extLst>
          </p:cNvPr>
          <p:cNvSpPr>
            <a:spLocks noGrp="1"/>
          </p:cNvSpPr>
          <p:nvPr>
            <p:ph type="title"/>
          </p:nvPr>
        </p:nvSpPr>
        <p:spPr/>
        <p:txBody>
          <a:bodyPr/>
          <a:lstStyle/>
          <a:p>
            <a:r>
              <a:rPr lang="es-MX" dirty="0"/>
              <a:t>Archivos de configuración de roles</a:t>
            </a:r>
          </a:p>
        </p:txBody>
      </p:sp>
      <p:sp>
        <p:nvSpPr>
          <p:cNvPr id="3" name="Marcador de contenido 2">
            <a:extLst>
              <a:ext uri="{FF2B5EF4-FFF2-40B4-BE49-F238E27FC236}">
                <a16:creationId xmlns:a16="http://schemas.microsoft.com/office/drawing/2014/main" id="{E61BF7D9-96F8-7560-4E02-811CD7BA1C3B}"/>
              </a:ext>
            </a:extLst>
          </p:cNvPr>
          <p:cNvSpPr>
            <a:spLocks noGrp="1"/>
          </p:cNvSpPr>
          <p:nvPr>
            <p:ph idx="1"/>
          </p:nvPr>
        </p:nvSpPr>
        <p:spPr>
          <a:xfrm>
            <a:off x="1295400" y="1653849"/>
            <a:ext cx="9601200" cy="3581400"/>
          </a:xfrm>
        </p:spPr>
        <p:txBody>
          <a:bodyPr/>
          <a:lstStyle/>
          <a:p>
            <a:r>
              <a:rPr lang="es-MX" dirty="0"/>
              <a:t>Los archivos de configuración se encuentran disponibles en el repositorio Git, en el directorio de roles. Estos archivos se pueden reutilizar para usar la misma configuración en otras plataformas que requieran el mismo sistema de permisos.</a:t>
            </a:r>
          </a:p>
        </p:txBody>
      </p:sp>
      <p:pic>
        <p:nvPicPr>
          <p:cNvPr id="5" name="Imagen 4">
            <a:extLst>
              <a:ext uri="{FF2B5EF4-FFF2-40B4-BE49-F238E27FC236}">
                <a16:creationId xmlns:a16="http://schemas.microsoft.com/office/drawing/2014/main" id="{29EB9114-28FE-D3C6-1CC4-6791D7550222}"/>
              </a:ext>
            </a:extLst>
          </p:cNvPr>
          <p:cNvPicPr>
            <a:picLocks noChangeAspect="1"/>
          </p:cNvPicPr>
          <p:nvPr/>
        </p:nvPicPr>
        <p:blipFill>
          <a:blip r:embed="rId2"/>
          <a:stretch>
            <a:fillRect/>
          </a:stretch>
        </p:blipFill>
        <p:spPr>
          <a:xfrm>
            <a:off x="4595603" y="3965728"/>
            <a:ext cx="3000794" cy="1238423"/>
          </a:xfrm>
          <a:prstGeom prst="rect">
            <a:avLst/>
          </a:prstGeom>
        </p:spPr>
      </p:pic>
      <p:sp>
        <p:nvSpPr>
          <p:cNvPr id="6" name="CuadroTexto 5">
            <a:extLst>
              <a:ext uri="{FF2B5EF4-FFF2-40B4-BE49-F238E27FC236}">
                <a16:creationId xmlns:a16="http://schemas.microsoft.com/office/drawing/2014/main" id="{3821F2B5-85BB-E63D-9FCA-BCAA9FA2090B}"/>
              </a:ext>
            </a:extLst>
          </p:cNvPr>
          <p:cNvSpPr txBox="1"/>
          <p:nvPr/>
        </p:nvSpPr>
        <p:spPr>
          <a:xfrm>
            <a:off x="1371600" y="5599136"/>
            <a:ext cx="6094520" cy="646331"/>
          </a:xfrm>
          <a:prstGeom prst="rect">
            <a:avLst/>
          </a:prstGeom>
          <a:noFill/>
        </p:spPr>
        <p:txBody>
          <a:bodyPr wrap="square">
            <a:spAutoFit/>
          </a:bodyPr>
          <a:lstStyle/>
          <a:p>
            <a:r>
              <a:rPr lang="es-MX" dirty="0">
                <a:solidFill>
                  <a:srgbClr val="FF0000"/>
                </a:solidFill>
              </a:rPr>
              <a:t>Incluir la capacitación en Git incluir los comandos base, describir lo básico para su uso </a:t>
            </a:r>
          </a:p>
        </p:txBody>
      </p:sp>
    </p:spTree>
    <p:extLst>
      <p:ext uri="{BB962C8B-B14F-4D97-AF65-F5344CB8AC3E}">
        <p14:creationId xmlns:p14="http://schemas.microsoft.com/office/powerpoint/2010/main" val="4457995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64437-E89C-DEB3-93FD-31282AA30A43}"/>
              </a:ext>
            </a:extLst>
          </p:cNvPr>
          <p:cNvSpPr>
            <a:spLocks noGrp="1"/>
          </p:cNvSpPr>
          <p:nvPr>
            <p:ph type="title"/>
          </p:nvPr>
        </p:nvSpPr>
        <p:spPr/>
        <p:txBody>
          <a:bodyPr/>
          <a:lstStyle/>
          <a:p>
            <a:r>
              <a:rPr lang="es-MX" dirty="0"/>
              <a:t>Grafica reporte escuelas</a:t>
            </a:r>
          </a:p>
        </p:txBody>
      </p:sp>
      <p:sp>
        <p:nvSpPr>
          <p:cNvPr id="3" name="Marcador de contenido 2">
            <a:extLst>
              <a:ext uri="{FF2B5EF4-FFF2-40B4-BE49-F238E27FC236}">
                <a16:creationId xmlns:a16="http://schemas.microsoft.com/office/drawing/2014/main" id="{3C263FDC-03E1-B378-9741-2C287A4446EF}"/>
              </a:ext>
            </a:extLst>
          </p:cNvPr>
          <p:cNvSpPr>
            <a:spLocks noGrp="1"/>
          </p:cNvSpPr>
          <p:nvPr>
            <p:ph idx="1"/>
          </p:nvPr>
        </p:nvSpPr>
        <p:spPr/>
        <p:txBody>
          <a:bodyPr/>
          <a:lstStyle/>
          <a:p>
            <a:r>
              <a:rPr lang="es-MX" dirty="0"/>
              <a:t>También se generó una gráfica personalizable a través de filtros en Excel, el siguiente es un ejemplo</a:t>
            </a:r>
          </a:p>
          <a:p>
            <a:endParaRPr lang="es-MX" dirty="0"/>
          </a:p>
        </p:txBody>
      </p:sp>
      <p:pic>
        <p:nvPicPr>
          <p:cNvPr id="5" name="Imagen 4">
            <a:extLst>
              <a:ext uri="{FF2B5EF4-FFF2-40B4-BE49-F238E27FC236}">
                <a16:creationId xmlns:a16="http://schemas.microsoft.com/office/drawing/2014/main" id="{C1C059FA-169B-5487-53EC-221535E12DA8}"/>
              </a:ext>
            </a:extLst>
          </p:cNvPr>
          <p:cNvPicPr>
            <a:picLocks noChangeAspect="1"/>
          </p:cNvPicPr>
          <p:nvPr/>
        </p:nvPicPr>
        <p:blipFill>
          <a:blip r:embed="rId2"/>
          <a:stretch>
            <a:fillRect/>
          </a:stretch>
        </p:blipFill>
        <p:spPr>
          <a:xfrm>
            <a:off x="4305871" y="3155831"/>
            <a:ext cx="3580258" cy="2825869"/>
          </a:xfrm>
          <a:prstGeom prst="rect">
            <a:avLst/>
          </a:prstGeom>
        </p:spPr>
      </p:pic>
    </p:spTree>
    <p:extLst>
      <p:ext uri="{BB962C8B-B14F-4D97-AF65-F5344CB8AC3E}">
        <p14:creationId xmlns:p14="http://schemas.microsoft.com/office/powerpoint/2010/main" val="1156877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CD0C-C385-42B9-B86B-0BBCD187857B}"/>
              </a:ext>
            </a:extLst>
          </p:cNvPr>
          <p:cNvSpPr>
            <a:spLocks noGrp="1"/>
          </p:cNvSpPr>
          <p:nvPr>
            <p:ph type="title"/>
          </p:nvPr>
        </p:nvSpPr>
        <p:spPr/>
        <p:txBody>
          <a:bodyPr/>
          <a:lstStyle/>
          <a:p>
            <a:r>
              <a:rPr lang="es-MX" dirty="0"/>
              <a:t>Reporte por Preguntas de Módulos con datos de Usuario</a:t>
            </a:r>
          </a:p>
        </p:txBody>
      </p:sp>
      <p:pic>
        <p:nvPicPr>
          <p:cNvPr id="6" name="Imagen 5">
            <a:extLst>
              <a:ext uri="{FF2B5EF4-FFF2-40B4-BE49-F238E27FC236}">
                <a16:creationId xmlns:a16="http://schemas.microsoft.com/office/drawing/2014/main" id="{E5E354E2-9D32-4B11-8A56-9AD35A50D20E}"/>
              </a:ext>
            </a:extLst>
          </p:cNvPr>
          <p:cNvPicPr>
            <a:picLocks noChangeAspect="1"/>
          </p:cNvPicPr>
          <p:nvPr/>
        </p:nvPicPr>
        <p:blipFill>
          <a:blip r:embed="rId2"/>
          <a:stretch>
            <a:fillRect/>
          </a:stretch>
        </p:blipFill>
        <p:spPr>
          <a:xfrm>
            <a:off x="1441070" y="2348422"/>
            <a:ext cx="10050794" cy="3442777"/>
          </a:xfrm>
          <a:prstGeom prst="rect">
            <a:avLst/>
          </a:prstGeom>
        </p:spPr>
      </p:pic>
    </p:spTree>
    <p:extLst>
      <p:ext uri="{BB962C8B-B14F-4D97-AF65-F5344CB8AC3E}">
        <p14:creationId xmlns:p14="http://schemas.microsoft.com/office/powerpoint/2010/main" val="175565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7D277-D4E3-4057-BA90-BD7DE63D1E10}"/>
              </a:ext>
            </a:extLst>
          </p:cNvPr>
          <p:cNvSpPr>
            <a:spLocks noGrp="1"/>
          </p:cNvSpPr>
          <p:nvPr>
            <p:ph type="title"/>
          </p:nvPr>
        </p:nvSpPr>
        <p:spPr/>
        <p:txBody>
          <a:bodyPr/>
          <a:lstStyle/>
          <a:p>
            <a:r>
              <a:rPr lang="es-MX" dirty="0"/>
              <a:t>Parámetros reporte usuario</a:t>
            </a:r>
          </a:p>
        </p:txBody>
      </p:sp>
      <p:sp>
        <p:nvSpPr>
          <p:cNvPr id="3" name="Marcador de contenido 2">
            <a:extLst>
              <a:ext uri="{FF2B5EF4-FFF2-40B4-BE49-F238E27FC236}">
                <a16:creationId xmlns:a16="http://schemas.microsoft.com/office/drawing/2014/main" id="{F60532E8-9C6E-42CA-932F-C061D5548D63}"/>
              </a:ext>
            </a:extLst>
          </p:cNvPr>
          <p:cNvSpPr>
            <a:spLocks noGrp="1"/>
          </p:cNvSpPr>
          <p:nvPr>
            <p:ph idx="1"/>
          </p:nvPr>
        </p:nvSpPr>
        <p:spPr/>
        <p:txBody>
          <a:bodyPr/>
          <a:lstStyle/>
          <a:p>
            <a:r>
              <a:rPr lang="es-MX" dirty="0"/>
              <a:t>El reporte recibe 2 parámetros:</a:t>
            </a:r>
          </a:p>
          <a:p>
            <a:pPr lvl="1"/>
            <a:r>
              <a:rPr lang="es-MX" dirty="0"/>
              <a:t>El </a:t>
            </a:r>
            <a:r>
              <a:rPr lang="es-MX" dirty="0" err="1"/>
              <a:t>course_id</a:t>
            </a:r>
            <a:r>
              <a:rPr lang="es-MX" dirty="0"/>
              <a:t> que debe referencial al id de nuestro curso/examen en Moodle.</a:t>
            </a:r>
          </a:p>
          <a:p>
            <a:pPr lvl="1"/>
            <a:r>
              <a:rPr lang="es-MX" dirty="0"/>
              <a:t>El </a:t>
            </a:r>
            <a:r>
              <a:rPr lang="es-MX" dirty="0" err="1"/>
              <a:t>group_name</a:t>
            </a:r>
            <a:r>
              <a:rPr lang="es-MX" dirty="0"/>
              <a:t> que debe hacer referencia al nombre de un grupo perteneciente a nuestro curso/examen en Moodle.</a:t>
            </a:r>
          </a:p>
          <a:p>
            <a:pPr marL="530352" lvl="1" indent="0">
              <a:buNone/>
            </a:pPr>
            <a:endParaRPr lang="es-MX" dirty="0"/>
          </a:p>
        </p:txBody>
      </p:sp>
      <p:pic>
        <p:nvPicPr>
          <p:cNvPr id="5" name="Imagen 4">
            <a:extLst>
              <a:ext uri="{FF2B5EF4-FFF2-40B4-BE49-F238E27FC236}">
                <a16:creationId xmlns:a16="http://schemas.microsoft.com/office/drawing/2014/main" id="{8DE1C9AC-054D-4A08-832C-ABFDE5B07B9E}"/>
              </a:ext>
            </a:extLst>
          </p:cNvPr>
          <p:cNvPicPr>
            <a:picLocks noChangeAspect="1"/>
          </p:cNvPicPr>
          <p:nvPr/>
        </p:nvPicPr>
        <p:blipFill>
          <a:blip r:embed="rId2"/>
          <a:stretch>
            <a:fillRect/>
          </a:stretch>
        </p:blipFill>
        <p:spPr>
          <a:xfrm>
            <a:off x="3157116" y="3811960"/>
            <a:ext cx="6030167" cy="2248214"/>
          </a:xfrm>
          <a:prstGeom prst="rect">
            <a:avLst/>
          </a:prstGeom>
        </p:spPr>
      </p:pic>
    </p:spTree>
    <p:extLst>
      <p:ext uri="{BB962C8B-B14F-4D97-AF65-F5344CB8AC3E}">
        <p14:creationId xmlns:p14="http://schemas.microsoft.com/office/powerpoint/2010/main" val="441767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D473BE-43AB-4A06-AEDC-B8D0ECC9C983}"/>
              </a:ext>
            </a:extLst>
          </p:cNvPr>
          <p:cNvSpPr>
            <a:spLocks noGrp="1"/>
          </p:cNvSpPr>
          <p:nvPr>
            <p:ph type="title"/>
          </p:nvPr>
        </p:nvSpPr>
        <p:spPr/>
        <p:txBody>
          <a:bodyPr/>
          <a:lstStyle/>
          <a:p>
            <a:r>
              <a:rPr lang="es-MX" dirty="0"/>
              <a:t>Mostrando resultados.</a:t>
            </a:r>
          </a:p>
        </p:txBody>
      </p:sp>
      <p:sp>
        <p:nvSpPr>
          <p:cNvPr id="3" name="Marcador de contenido 2">
            <a:extLst>
              <a:ext uri="{FF2B5EF4-FFF2-40B4-BE49-F238E27FC236}">
                <a16:creationId xmlns:a16="http://schemas.microsoft.com/office/drawing/2014/main" id="{4B8FDE8E-A70C-4246-8C59-F8FD02CAFACC}"/>
              </a:ext>
            </a:extLst>
          </p:cNvPr>
          <p:cNvSpPr>
            <a:spLocks noGrp="1"/>
          </p:cNvSpPr>
          <p:nvPr>
            <p:ph idx="1"/>
          </p:nvPr>
        </p:nvSpPr>
        <p:spPr/>
        <p:txBody>
          <a:bodyPr/>
          <a:lstStyle/>
          <a:p>
            <a:r>
              <a:rPr lang="es-MX" dirty="0"/>
              <a:t>Si ejecutamos el reporte, se desplegará el resultado de nuestra consulta, parámetros incorrectos o sin datos nos pueden retornar una pantalla sin datos. Si es exitosa la consulta, se mostrará una pantalla similar a la siguiente.</a:t>
            </a:r>
          </a:p>
          <a:p>
            <a:endParaRPr lang="es-MX" dirty="0"/>
          </a:p>
        </p:txBody>
      </p:sp>
      <p:pic>
        <p:nvPicPr>
          <p:cNvPr id="6" name="Imagen 5">
            <a:extLst>
              <a:ext uri="{FF2B5EF4-FFF2-40B4-BE49-F238E27FC236}">
                <a16:creationId xmlns:a16="http://schemas.microsoft.com/office/drawing/2014/main" id="{AAD5DFE2-2ADC-4970-9E0B-ACE6E946EC68}"/>
              </a:ext>
            </a:extLst>
          </p:cNvPr>
          <p:cNvPicPr>
            <a:picLocks noChangeAspect="1"/>
          </p:cNvPicPr>
          <p:nvPr/>
        </p:nvPicPr>
        <p:blipFill>
          <a:blip r:embed="rId2"/>
          <a:stretch>
            <a:fillRect/>
          </a:stretch>
        </p:blipFill>
        <p:spPr>
          <a:xfrm>
            <a:off x="2382312" y="3429000"/>
            <a:ext cx="7579775" cy="3416867"/>
          </a:xfrm>
          <a:prstGeom prst="rect">
            <a:avLst/>
          </a:prstGeom>
        </p:spPr>
      </p:pic>
    </p:spTree>
    <p:extLst>
      <p:ext uri="{BB962C8B-B14F-4D97-AF65-F5344CB8AC3E}">
        <p14:creationId xmlns:p14="http://schemas.microsoft.com/office/powerpoint/2010/main" val="2258990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BD59AD-AE2E-40A1-A066-FB41127A6BF9}"/>
              </a:ext>
            </a:extLst>
          </p:cNvPr>
          <p:cNvSpPr>
            <a:spLocks noGrp="1"/>
          </p:cNvSpPr>
          <p:nvPr>
            <p:ph type="title"/>
          </p:nvPr>
        </p:nvSpPr>
        <p:spPr/>
        <p:txBody>
          <a:bodyPr/>
          <a:lstStyle/>
          <a:p>
            <a:r>
              <a:rPr lang="es-MX" dirty="0"/>
              <a:t>Campos del reporte</a:t>
            </a:r>
          </a:p>
        </p:txBody>
      </p:sp>
      <p:sp>
        <p:nvSpPr>
          <p:cNvPr id="3" name="Marcador de contenido 2">
            <a:extLst>
              <a:ext uri="{FF2B5EF4-FFF2-40B4-BE49-F238E27FC236}">
                <a16:creationId xmlns:a16="http://schemas.microsoft.com/office/drawing/2014/main" id="{8F1FD927-79B6-46C7-9C39-FFD45BEBCEF8}"/>
              </a:ext>
            </a:extLst>
          </p:cNvPr>
          <p:cNvSpPr>
            <a:spLocks noGrp="1"/>
          </p:cNvSpPr>
          <p:nvPr>
            <p:ph idx="1"/>
          </p:nvPr>
        </p:nvSpPr>
        <p:spPr>
          <a:xfrm>
            <a:off x="1371600" y="2286000"/>
            <a:ext cx="4969933" cy="3581400"/>
          </a:xfrm>
        </p:spPr>
        <p:txBody>
          <a:bodyPr>
            <a:normAutofit lnSpcReduction="10000"/>
          </a:bodyPr>
          <a:lstStyle/>
          <a:p>
            <a:r>
              <a:rPr lang="es-MX" b="1" i="0" dirty="0" err="1">
                <a:solidFill>
                  <a:srgbClr val="1D2125"/>
                </a:solidFill>
                <a:effectLst/>
                <a:latin typeface="Roboto" panose="020B0604020202020204" pitchFamily="2" charset="0"/>
              </a:rPr>
              <a:t>student</a:t>
            </a:r>
            <a:r>
              <a:rPr lang="es-MX" b="1" i="0" dirty="0">
                <a:solidFill>
                  <a:srgbClr val="1D2125"/>
                </a:solidFill>
                <a:effectLst/>
                <a:latin typeface="Roboto" panose="020B0604020202020204" pitchFamily="2" charset="0"/>
              </a:rPr>
              <a:t> id -&gt; </a:t>
            </a:r>
            <a:r>
              <a:rPr lang="es-MX" i="0" dirty="0">
                <a:solidFill>
                  <a:srgbClr val="1D2125"/>
                </a:solidFill>
                <a:effectLst/>
                <a:latin typeface="Roboto" panose="020B0604020202020204" pitchFamily="2" charset="0"/>
              </a:rPr>
              <a:t>Id del estudiante</a:t>
            </a:r>
          </a:p>
          <a:p>
            <a:r>
              <a:rPr lang="es-MX" b="1" i="0" dirty="0" err="1">
                <a:solidFill>
                  <a:srgbClr val="1D2125"/>
                </a:solidFill>
                <a:effectLst/>
                <a:latin typeface="Roboto" panose="02000000000000000000" pitchFamily="2" charset="0"/>
              </a:rPr>
              <a:t>nombreCompleto</a:t>
            </a:r>
            <a:r>
              <a:rPr lang="es-MX" b="1" i="0" dirty="0">
                <a:solidFill>
                  <a:srgbClr val="1D2125"/>
                </a:solidFill>
                <a:effectLst/>
                <a:latin typeface="Roboto" panose="02000000000000000000" pitchFamily="2" charset="0"/>
              </a:rPr>
              <a:t> -&gt; </a:t>
            </a:r>
            <a:r>
              <a:rPr lang="es-MX" dirty="0">
                <a:solidFill>
                  <a:srgbClr val="1D2125"/>
                </a:solidFill>
                <a:latin typeface="Roboto" panose="020B0604020202020204" pitchFamily="2" charset="0"/>
              </a:rPr>
              <a:t>Nombre</a:t>
            </a:r>
            <a:r>
              <a:rPr lang="es-MX" b="1" i="0" dirty="0">
                <a:solidFill>
                  <a:srgbClr val="1D2125"/>
                </a:solidFill>
                <a:effectLst/>
                <a:latin typeface="Roboto" panose="02000000000000000000" pitchFamily="2" charset="0"/>
              </a:rPr>
              <a:t> </a:t>
            </a:r>
            <a:r>
              <a:rPr lang="es-MX" dirty="0">
                <a:solidFill>
                  <a:srgbClr val="1D2125"/>
                </a:solidFill>
                <a:latin typeface="Roboto" panose="020B0604020202020204" pitchFamily="2" charset="0"/>
              </a:rPr>
              <a:t>Estudiante</a:t>
            </a:r>
          </a:p>
          <a:p>
            <a:r>
              <a:rPr lang="es-MX" b="1" i="0" dirty="0" err="1">
                <a:solidFill>
                  <a:srgbClr val="1D2125"/>
                </a:solidFill>
                <a:effectLst/>
                <a:latin typeface="Roboto" panose="02000000000000000000" pitchFamily="2" charset="0"/>
              </a:rPr>
              <a:t>Institucion</a:t>
            </a:r>
            <a:r>
              <a:rPr lang="es-MX" b="1" i="0" dirty="0">
                <a:solidFill>
                  <a:srgbClr val="1D2125"/>
                </a:solidFill>
                <a:effectLst/>
                <a:latin typeface="Roboto" panose="02000000000000000000" pitchFamily="2" charset="0"/>
              </a:rPr>
              <a:t> -&gt; </a:t>
            </a:r>
            <a:r>
              <a:rPr lang="es-MX" dirty="0">
                <a:solidFill>
                  <a:srgbClr val="1D2125"/>
                </a:solidFill>
                <a:latin typeface="Roboto" panose="020B0604020202020204" pitchFamily="2" charset="0"/>
              </a:rPr>
              <a:t>Escuela / Institución</a:t>
            </a:r>
          </a:p>
          <a:p>
            <a:r>
              <a:rPr lang="es-MX" b="1" i="0" dirty="0" err="1">
                <a:solidFill>
                  <a:srgbClr val="1D2125"/>
                </a:solidFill>
                <a:effectLst/>
                <a:latin typeface="Roboto" panose="02000000000000000000" pitchFamily="2" charset="0"/>
              </a:rPr>
              <a:t>Maestria</a:t>
            </a:r>
            <a:r>
              <a:rPr lang="es-MX" b="1" i="0" dirty="0">
                <a:solidFill>
                  <a:srgbClr val="1D2125"/>
                </a:solidFill>
                <a:effectLst/>
                <a:latin typeface="Roboto" panose="02000000000000000000" pitchFamily="2" charset="0"/>
              </a:rPr>
              <a:t> -&gt; </a:t>
            </a:r>
            <a:r>
              <a:rPr lang="es-MX" dirty="0">
                <a:solidFill>
                  <a:srgbClr val="1D2125"/>
                </a:solidFill>
                <a:latin typeface="Roboto" panose="020B0604020202020204" pitchFamily="2" charset="0"/>
              </a:rPr>
              <a:t>Maestría / Especialidad</a:t>
            </a:r>
          </a:p>
          <a:p>
            <a:r>
              <a:rPr lang="es-MX" b="1" i="0" dirty="0">
                <a:solidFill>
                  <a:srgbClr val="1D2125"/>
                </a:solidFill>
                <a:effectLst/>
                <a:latin typeface="Roboto" panose="02000000000000000000" pitchFamily="2" charset="0"/>
              </a:rPr>
              <a:t>Campus -&gt; </a:t>
            </a:r>
            <a:r>
              <a:rPr lang="es-MX" dirty="0">
                <a:solidFill>
                  <a:srgbClr val="1D2125"/>
                </a:solidFill>
                <a:latin typeface="Roboto" panose="020B0604020202020204" pitchFamily="2" charset="0"/>
              </a:rPr>
              <a:t>Campus Universitario</a:t>
            </a:r>
          </a:p>
          <a:p>
            <a:r>
              <a:rPr lang="es-MX" b="1" i="0" dirty="0" err="1">
                <a:solidFill>
                  <a:srgbClr val="1D2125"/>
                </a:solidFill>
                <a:effectLst/>
                <a:latin typeface="Roboto" panose="02000000000000000000" pitchFamily="2" charset="0"/>
              </a:rPr>
              <a:t>Pais</a:t>
            </a:r>
            <a:r>
              <a:rPr lang="es-MX" b="1" i="0" dirty="0">
                <a:solidFill>
                  <a:srgbClr val="1D2125"/>
                </a:solidFill>
                <a:effectLst/>
                <a:latin typeface="Roboto" panose="02000000000000000000" pitchFamily="2" charset="0"/>
              </a:rPr>
              <a:t> -&gt; </a:t>
            </a:r>
            <a:r>
              <a:rPr lang="es-MX" i="0" dirty="0">
                <a:solidFill>
                  <a:srgbClr val="1D2125"/>
                </a:solidFill>
                <a:effectLst/>
                <a:latin typeface="Roboto" panose="02000000000000000000" pitchFamily="2" charset="0"/>
              </a:rPr>
              <a:t>País</a:t>
            </a:r>
          </a:p>
          <a:p>
            <a:r>
              <a:rPr lang="es-MX" b="1" i="0" dirty="0">
                <a:solidFill>
                  <a:srgbClr val="1D2125"/>
                </a:solidFill>
                <a:effectLst/>
                <a:latin typeface="Roboto" panose="02000000000000000000" pitchFamily="2" charset="0"/>
              </a:rPr>
              <a:t>Modulo -&gt; </a:t>
            </a:r>
            <a:r>
              <a:rPr lang="es-MX" dirty="0">
                <a:solidFill>
                  <a:srgbClr val="1D2125"/>
                </a:solidFill>
                <a:latin typeface="Roboto" panose="020B0604020202020204" pitchFamily="2" charset="0"/>
              </a:rPr>
              <a:t>Modulo Quiz de la sección Examen</a:t>
            </a:r>
          </a:p>
          <a:p>
            <a:endParaRPr lang="es-MX" dirty="0"/>
          </a:p>
        </p:txBody>
      </p:sp>
      <p:sp>
        <p:nvSpPr>
          <p:cNvPr id="4" name="Marcador de contenido 2">
            <a:extLst>
              <a:ext uri="{FF2B5EF4-FFF2-40B4-BE49-F238E27FC236}">
                <a16:creationId xmlns:a16="http://schemas.microsoft.com/office/drawing/2014/main" id="{B48C136E-16C4-47DC-AD6C-034550E4DB32}"/>
              </a:ext>
            </a:extLst>
          </p:cNvPr>
          <p:cNvSpPr txBox="1">
            <a:spLocks/>
          </p:cNvSpPr>
          <p:nvPr/>
        </p:nvSpPr>
        <p:spPr>
          <a:xfrm>
            <a:off x="6341533" y="2286000"/>
            <a:ext cx="4969933" cy="3581400"/>
          </a:xfrm>
          <a:prstGeom prst="rect">
            <a:avLst/>
          </a:prstGeom>
        </p:spPr>
        <p:txBody>
          <a:bodyPr vert="horz" lIns="91440" tIns="45720" rIns="91440" bIns="45720" rtlCol="0">
            <a:normAutofit fontScale="77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s-MX" b="1" i="0" dirty="0" err="1">
                <a:solidFill>
                  <a:srgbClr val="1D2125"/>
                </a:solidFill>
                <a:effectLst/>
                <a:latin typeface="Roboto" panose="02000000000000000000" pitchFamily="2" charset="0"/>
              </a:rPr>
              <a:t>CalificacionModulo</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Calificación del </a:t>
            </a:r>
            <a:r>
              <a:rPr lang="es-MX" sz="2400" dirty="0" err="1">
                <a:solidFill>
                  <a:srgbClr val="1D2125"/>
                </a:solidFill>
                <a:latin typeface="Roboto" panose="020B0604020202020204" pitchFamily="2" charset="0"/>
              </a:rPr>
              <a:t>Quizz</a:t>
            </a:r>
            <a:endParaRPr lang="es-MX" sz="2400" dirty="0">
              <a:solidFill>
                <a:srgbClr val="1D2125"/>
              </a:solidFill>
              <a:latin typeface="Roboto" panose="020B0604020202020204" pitchFamily="2" charset="0"/>
            </a:endParaRPr>
          </a:p>
          <a:p>
            <a:r>
              <a:rPr lang="es-MX" b="1" i="0" dirty="0" err="1">
                <a:solidFill>
                  <a:srgbClr val="1D2125"/>
                </a:solidFill>
                <a:effectLst/>
                <a:latin typeface="Roboto" panose="02000000000000000000" pitchFamily="2" charset="0"/>
              </a:rPr>
              <a:t>PreguntaAsignadaAlAlumno</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Pregunta que contesto</a:t>
            </a:r>
          </a:p>
          <a:p>
            <a:r>
              <a:rPr lang="es-MX" b="1" i="0" dirty="0" err="1">
                <a:solidFill>
                  <a:srgbClr val="1D2125"/>
                </a:solidFill>
                <a:effectLst/>
                <a:latin typeface="Roboto" panose="02000000000000000000" pitchFamily="2" charset="0"/>
              </a:rPr>
              <a:t>flagCorrect</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si el valor es 1 se contestó correctamente, 0 para incorrecta</a:t>
            </a:r>
          </a:p>
          <a:p>
            <a:r>
              <a:rPr lang="es-MX" b="1" i="0" dirty="0" err="1">
                <a:solidFill>
                  <a:srgbClr val="1D2125"/>
                </a:solidFill>
                <a:effectLst/>
                <a:latin typeface="Roboto" panose="02000000000000000000" pitchFamily="2" charset="0"/>
              </a:rPr>
              <a:t>RespuestaCorrecta</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la respuesta correcta a la pregunta</a:t>
            </a:r>
          </a:p>
          <a:p>
            <a:r>
              <a:rPr lang="es-MX" b="1" i="0" dirty="0" err="1">
                <a:solidFill>
                  <a:srgbClr val="1D2125"/>
                </a:solidFill>
                <a:effectLst/>
                <a:latin typeface="Roboto" panose="02000000000000000000" pitchFamily="2" charset="0"/>
              </a:rPr>
              <a:t>RespuestaDadaPorElUsuario</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La respuesta que dio el alumno</a:t>
            </a:r>
          </a:p>
          <a:p>
            <a:r>
              <a:rPr lang="es-MX" b="1" i="0" dirty="0">
                <a:solidFill>
                  <a:srgbClr val="1D2125"/>
                </a:solidFill>
                <a:effectLst/>
                <a:latin typeface="Roboto" panose="02000000000000000000" pitchFamily="2" charset="0"/>
              </a:rPr>
              <a:t>Opcion1</a:t>
            </a:r>
            <a:r>
              <a:rPr lang="es-MX" b="1" dirty="0">
                <a:solidFill>
                  <a:srgbClr val="1D2125"/>
                </a:solidFill>
                <a:latin typeface="Roboto" panose="02000000000000000000" pitchFamily="2" charset="0"/>
              </a:rPr>
              <a:t> … </a:t>
            </a:r>
            <a:r>
              <a:rPr lang="es-MX" b="1" i="0" dirty="0" err="1">
                <a:solidFill>
                  <a:srgbClr val="1D2125"/>
                </a:solidFill>
                <a:effectLst/>
                <a:latin typeface="Roboto" panose="02000000000000000000" pitchFamily="2" charset="0"/>
              </a:rPr>
              <a:t>OpcionN</a:t>
            </a:r>
            <a:r>
              <a:rPr lang="es-MX" b="1" i="0" dirty="0">
                <a:solidFill>
                  <a:srgbClr val="1D2125"/>
                </a:solidFill>
                <a:effectLst/>
                <a:latin typeface="Roboto" panose="02000000000000000000" pitchFamily="2" charset="0"/>
              </a:rPr>
              <a:t>  -&gt;</a:t>
            </a:r>
            <a:r>
              <a:rPr lang="es-MX" sz="2400" dirty="0">
                <a:solidFill>
                  <a:srgbClr val="1D2125"/>
                </a:solidFill>
                <a:latin typeface="Roboto" panose="020B0604020202020204" pitchFamily="2" charset="0"/>
              </a:rPr>
              <a:t> todas las posibles respuestas a la pregunta</a:t>
            </a:r>
          </a:p>
          <a:p>
            <a:endParaRPr lang="es-MX" dirty="0"/>
          </a:p>
        </p:txBody>
      </p:sp>
    </p:spTree>
    <p:extLst>
      <p:ext uri="{BB962C8B-B14F-4D97-AF65-F5344CB8AC3E}">
        <p14:creationId xmlns:p14="http://schemas.microsoft.com/office/powerpoint/2010/main" val="3569105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924495-089B-4E43-B3BE-3B98866E2698}"/>
              </a:ext>
            </a:extLst>
          </p:cNvPr>
          <p:cNvSpPr>
            <a:spLocks noGrp="1"/>
          </p:cNvSpPr>
          <p:nvPr>
            <p:ph type="title"/>
          </p:nvPr>
        </p:nvSpPr>
        <p:spPr/>
        <p:txBody>
          <a:bodyPr/>
          <a:lstStyle/>
          <a:p>
            <a:r>
              <a:rPr lang="es-MX" dirty="0"/>
              <a:t>Descargar reporte</a:t>
            </a:r>
          </a:p>
        </p:txBody>
      </p:sp>
      <p:sp>
        <p:nvSpPr>
          <p:cNvPr id="3" name="Marcador de contenido 2">
            <a:extLst>
              <a:ext uri="{FF2B5EF4-FFF2-40B4-BE49-F238E27FC236}">
                <a16:creationId xmlns:a16="http://schemas.microsoft.com/office/drawing/2014/main" id="{CDEC367B-3CFF-4C9F-87E5-A05B2C12620B}"/>
              </a:ext>
            </a:extLst>
          </p:cNvPr>
          <p:cNvSpPr>
            <a:spLocks noGrp="1"/>
          </p:cNvSpPr>
          <p:nvPr>
            <p:ph idx="1"/>
          </p:nvPr>
        </p:nvSpPr>
        <p:spPr/>
        <p:txBody>
          <a:bodyPr/>
          <a:lstStyle/>
          <a:p>
            <a:r>
              <a:rPr lang="es-MX" dirty="0"/>
              <a:t>Podemos descargar nuestro reporte en diferentes formatos para su posterior procesamiento, en este caso se debe descargar en formato CSV para evitar problemas con los datos de tipo número. </a:t>
            </a:r>
          </a:p>
          <a:p>
            <a:endParaRPr lang="es-MX" dirty="0"/>
          </a:p>
        </p:txBody>
      </p:sp>
      <p:pic>
        <p:nvPicPr>
          <p:cNvPr id="5" name="Imagen 4">
            <a:extLst>
              <a:ext uri="{FF2B5EF4-FFF2-40B4-BE49-F238E27FC236}">
                <a16:creationId xmlns:a16="http://schemas.microsoft.com/office/drawing/2014/main" id="{56E87A42-0156-462D-89EA-217C209F4F90}"/>
              </a:ext>
            </a:extLst>
          </p:cNvPr>
          <p:cNvPicPr>
            <a:picLocks noChangeAspect="1"/>
          </p:cNvPicPr>
          <p:nvPr/>
        </p:nvPicPr>
        <p:blipFill>
          <a:blip r:embed="rId2"/>
          <a:stretch>
            <a:fillRect/>
          </a:stretch>
        </p:blipFill>
        <p:spPr>
          <a:xfrm>
            <a:off x="2918958" y="3429000"/>
            <a:ext cx="6506483" cy="3010320"/>
          </a:xfrm>
          <a:prstGeom prst="rect">
            <a:avLst/>
          </a:prstGeom>
        </p:spPr>
      </p:pic>
    </p:spTree>
    <p:extLst>
      <p:ext uri="{BB962C8B-B14F-4D97-AF65-F5344CB8AC3E}">
        <p14:creationId xmlns:p14="http://schemas.microsoft.com/office/powerpoint/2010/main" val="41409775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AD303-17E1-42D8-8E8A-165CC4E79FA2}"/>
              </a:ext>
            </a:extLst>
          </p:cNvPr>
          <p:cNvSpPr>
            <a:spLocks noGrp="1"/>
          </p:cNvSpPr>
          <p:nvPr>
            <p:ph type="title"/>
          </p:nvPr>
        </p:nvSpPr>
        <p:spPr/>
        <p:txBody>
          <a:bodyPr/>
          <a:lstStyle/>
          <a:p>
            <a:r>
              <a:rPr lang="es-MX" dirty="0"/>
              <a:t>Editar reporte</a:t>
            </a:r>
          </a:p>
        </p:txBody>
      </p:sp>
      <p:sp>
        <p:nvSpPr>
          <p:cNvPr id="3" name="Marcador de contenido 2">
            <a:extLst>
              <a:ext uri="{FF2B5EF4-FFF2-40B4-BE49-F238E27FC236}">
                <a16:creationId xmlns:a16="http://schemas.microsoft.com/office/drawing/2014/main" id="{B63093C1-F7FD-4960-9878-E7274A7EE7D5}"/>
              </a:ext>
            </a:extLst>
          </p:cNvPr>
          <p:cNvSpPr>
            <a:spLocks noGrp="1"/>
          </p:cNvSpPr>
          <p:nvPr>
            <p:ph idx="1"/>
          </p:nvPr>
        </p:nvSpPr>
        <p:spPr/>
        <p:txBody>
          <a:bodyPr/>
          <a:lstStyle/>
          <a:p>
            <a:r>
              <a:rPr lang="es-MX" dirty="0"/>
              <a:t>Podemos editar el reporte para configurar parámetros adicionales según sea necesario:</a:t>
            </a:r>
          </a:p>
          <a:p>
            <a:endParaRPr lang="es-MX" dirty="0"/>
          </a:p>
        </p:txBody>
      </p:sp>
      <p:pic>
        <p:nvPicPr>
          <p:cNvPr id="5" name="Imagen 4">
            <a:extLst>
              <a:ext uri="{FF2B5EF4-FFF2-40B4-BE49-F238E27FC236}">
                <a16:creationId xmlns:a16="http://schemas.microsoft.com/office/drawing/2014/main" id="{A8D0E603-02C1-4526-B1A8-75E581B742AD}"/>
              </a:ext>
            </a:extLst>
          </p:cNvPr>
          <p:cNvPicPr>
            <a:picLocks noChangeAspect="1"/>
          </p:cNvPicPr>
          <p:nvPr/>
        </p:nvPicPr>
        <p:blipFill>
          <a:blip r:embed="rId2"/>
          <a:stretch>
            <a:fillRect/>
          </a:stretch>
        </p:blipFill>
        <p:spPr>
          <a:xfrm>
            <a:off x="2536008" y="2988733"/>
            <a:ext cx="7119984" cy="3649973"/>
          </a:xfrm>
          <a:prstGeom prst="rect">
            <a:avLst/>
          </a:prstGeom>
        </p:spPr>
      </p:pic>
    </p:spTree>
    <p:extLst>
      <p:ext uri="{BB962C8B-B14F-4D97-AF65-F5344CB8AC3E}">
        <p14:creationId xmlns:p14="http://schemas.microsoft.com/office/powerpoint/2010/main" val="2191146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843FF-045B-4F9D-8082-D26317E6A35F}"/>
              </a:ext>
            </a:extLst>
          </p:cNvPr>
          <p:cNvSpPr>
            <a:spLocks noGrp="1"/>
          </p:cNvSpPr>
          <p:nvPr>
            <p:ph type="title"/>
          </p:nvPr>
        </p:nvSpPr>
        <p:spPr/>
        <p:txBody>
          <a:bodyPr/>
          <a:lstStyle/>
          <a:p>
            <a:r>
              <a:rPr lang="es-MX" dirty="0"/>
              <a:t>El código SQL</a:t>
            </a:r>
          </a:p>
        </p:txBody>
      </p:sp>
      <p:sp>
        <p:nvSpPr>
          <p:cNvPr id="3" name="Marcador de contenido 2">
            <a:extLst>
              <a:ext uri="{FF2B5EF4-FFF2-40B4-BE49-F238E27FC236}">
                <a16:creationId xmlns:a16="http://schemas.microsoft.com/office/drawing/2014/main" id="{6392F4F8-A2BB-4301-8532-6D38231371D0}"/>
              </a:ext>
            </a:extLst>
          </p:cNvPr>
          <p:cNvSpPr>
            <a:spLocks noGrp="1"/>
          </p:cNvSpPr>
          <p:nvPr>
            <p:ph idx="1"/>
          </p:nvPr>
        </p:nvSpPr>
        <p:spPr>
          <a:xfrm>
            <a:off x="1371600" y="2286000"/>
            <a:ext cx="3513667" cy="3581400"/>
          </a:xfrm>
        </p:spPr>
        <p:txBody>
          <a:bodyPr/>
          <a:lstStyle/>
          <a:p>
            <a:pPr algn="just"/>
            <a:r>
              <a:rPr lang="es-MX" dirty="0"/>
              <a:t>El código SQL se encuentra disponible en el repositorio GIT bajo el archivo nombrado “</a:t>
            </a:r>
            <a:r>
              <a:rPr lang="es-MX" dirty="0" err="1"/>
              <a:t>ReporteusuariosCalificacionModulos.sql</a:t>
            </a:r>
            <a:r>
              <a:rPr lang="es-MX" dirty="0"/>
              <a:t>”</a:t>
            </a:r>
          </a:p>
        </p:txBody>
      </p:sp>
      <p:pic>
        <p:nvPicPr>
          <p:cNvPr id="6" name="Imagen 5">
            <a:extLst>
              <a:ext uri="{FF2B5EF4-FFF2-40B4-BE49-F238E27FC236}">
                <a16:creationId xmlns:a16="http://schemas.microsoft.com/office/drawing/2014/main" id="{33E6AB97-5EEE-4053-A321-02A0B9B58589}"/>
              </a:ext>
            </a:extLst>
          </p:cNvPr>
          <p:cNvPicPr>
            <a:picLocks noChangeAspect="1"/>
          </p:cNvPicPr>
          <p:nvPr/>
        </p:nvPicPr>
        <p:blipFill>
          <a:blip r:embed="rId2"/>
          <a:stretch>
            <a:fillRect/>
          </a:stretch>
        </p:blipFill>
        <p:spPr>
          <a:xfrm>
            <a:off x="5554241" y="1511379"/>
            <a:ext cx="6231254" cy="5016421"/>
          </a:xfrm>
          <a:prstGeom prst="rect">
            <a:avLst/>
          </a:prstGeom>
        </p:spPr>
      </p:pic>
    </p:spTree>
    <p:extLst>
      <p:ext uri="{BB962C8B-B14F-4D97-AF65-F5344CB8AC3E}">
        <p14:creationId xmlns:p14="http://schemas.microsoft.com/office/powerpoint/2010/main" val="2976678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1F77-5A68-4E74-BAA2-F1CADAB6DC30}"/>
              </a:ext>
            </a:extLst>
          </p:cNvPr>
          <p:cNvSpPr>
            <a:spLocks noGrp="1"/>
          </p:cNvSpPr>
          <p:nvPr>
            <p:ph type="title"/>
          </p:nvPr>
        </p:nvSpPr>
        <p:spPr/>
        <p:txBody>
          <a:bodyPr/>
          <a:lstStyle/>
          <a:p>
            <a:r>
              <a:rPr lang="es-MX" dirty="0"/>
              <a:t>Reporte CSV</a:t>
            </a:r>
          </a:p>
        </p:txBody>
      </p:sp>
      <p:sp>
        <p:nvSpPr>
          <p:cNvPr id="3" name="Marcador de contenido 2">
            <a:extLst>
              <a:ext uri="{FF2B5EF4-FFF2-40B4-BE49-F238E27FC236}">
                <a16:creationId xmlns:a16="http://schemas.microsoft.com/office/drawing/2014/main" id="{4290091A-1FC9-4D56-8DA8-20EB333BC8CD}"/>
              </a:ext>
            </a:extLst>
          </p:cNvPr>
          <p:cNvSpPr>
            <a:spLocks noGrp="1"/>
          </p:cNvSpPr>
          <p:nvPr>
            <p:ph idx="1"/>
          </p:nvPr>
        </p:nvSpPr>
        <p:spPr/>
        <p:txBody>
          <a:bodyPr/>
          <a:lstStyle/>
          <a:p>
            <a:r>
              <a:rPr lang="es-MX" dirty="0"/>
              <a:t>El reporte se descarga en formato CSV y se vería similar a este:</a:t>
            </a:r>
          </a:p>
          <a:p>
            <a:endParaRPr lang="es-MX" dirty="0"/>
          </a:p>
        </p:txBody>
      </p:sp>
      <p:pic>
        <p:nvPicPr>
          <p:cNvPr id="5" name="Imagen 4">
            <a:extLst>
              <a:ext uri="{FF2B5EF4-FFF2-40B4-BE49-F238E27FC236}">
                <a16:creationId xmlns:a16="http://schemas.microsoft.com/office/drawing/2014/main" id="{232620AE-F8AB-4D29-92B0-9BA63AFF277F}"/>
              </a:ext>
            </a:extLst>
          </p:cNvPr>
          <p:cNvPicPr>
            <a:picLocks noChangeAspect="1"/>
          </p:cNvPicPr>
          <p:nvPr/>
        </p:nvPicPr>
        <p:blipFill>
          <a:blip r:embed="rId2"/>
          <a:stretch>
            <a:fillRect/>
          </a:stretch>
        </p:blipFill>
        <p:spPr>
          <a:xfrm>
            <a:off x="3172409" y="2853265"/>
            <a:ext cx="5963123" cy="3585247"/>
          </a:xfrm>
          <a:prstGeom prst="rect">
            <a:avLst/>
          </a:prstGeom>
        </p:spPr>
      </p:pic>
    </p:spTree>
    <p:extLst>
      <p:ext uri="{BB962C8B-B14F-4D97-AF65-F5344CB8AC3E}">
        <p14:creationId xmlns:p14="http://schemas.microsoft.com/office/powerpoint/2010/main" val="272414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5B77B-1957-1493-EF78-0FD55A9E333F}"/>
              </a:ext>
            </a:extLst>
          </p:cNvPr>
          <p:cNvSpPr>
            <a:spLocks noGrp="1"/>
          </p:cNvSpPr>
          <p:nvPr>
            <p:ph type="title"/>
          </p:nvPr>
        </p:nvSpPr>
        <p:spPr/>
        <p:txBody>
          <a:bodyPr/>
          <a:lstStyle/>
          <a:p>
            <a:r>
              <a:rPr lang="es-MX" dirty="0"/>
              <a:t>Procedimiento</a:t>
            </a:r>
          </a:p>
        </p:txBody>
      </p:sp>
      <p:sp>
        <p:nvSpPr>
          <p:cNvPr id="3" name="Marcador de contenido 2">
            <a:extLst>
              <a:ext uri="{FF2B5EF4-FFF2-40B4-BE49-F238E27FC236}">
                <a16:creationId xmlns:a16="http://schemas.microsoft.com/office/drawing/2014/main" id="{304ECC2D-C60B-3718-615D-3835CDA5668A}"/>
              </a:ext>
            </a:extLst>
          </p:cNvPr>
          <p:cNvSpPr>
            <a:spLocks noGrp="1"/>
          </p:cNvSpPr>
          <p:nvPr>
            <p:ph idx="1"/>
          </p:nvPr>
        </p:nvSpPr>
        <p:spPr/>
        <p:txBody>
          <a:bodyPr/>
          <a:lstStyle/>
          <a:p>
            <a:r>
              <a:rPr lang="es-MX" dirty="0"/>
              <a:t>Debemos copiar y pegar las celdas con información en nuestro reporte Excel en la hoja </a:t>
            </a:r>
            <a:r>
              <a:rPr lang="es-MX" dirty="0" err="1"/>
              <a:t>copyPaste</a:t>
            </a:r>
            <a:r>
              <a:rPr lang="es-MX" dirty="0"/>
              <a:t> de nuestro Excel </a:t>
            </a:r>
            <a:r>
              <a:rPr lang="es-MX" dirty="0" err="1"/>
              <a:t>templateReportePreguntasUsuario</a:t>
            </a:r>
            <a:r>
              <a:rPr lang="es-MX" dirty="0"/>
              <a:t> (se recomienda duplicar el archivo template para tener siempre el archivo base sin alterar).</a:t>
            </a:r>
          </a:p>
        </p:txBody>
      </p:sp>
      <p:pic>
        <p:nvPicPr>
          <p:cNvPr id="6" name="Imagen 5">
            <a:extLst>
              <a:ext uri="{FF2B5EF4-FFF2-40B4-BE49-F238E27FC236}">
                <a16:creationId xmlns:a16="http://schemas.microsoft.com/office/drawing/2014/main" id="{77A31D13-8F7E-D56D-4564-F72BCF24973D}"/>
              </a:ext>
            </a:extLst>
          </p:cNvPr>
          <p:cNvPicPr>
            <a:picLocks noChangeAspect="1"/>
          </p:cNvPicPr>
          <p:nvPr/>
        </p:nvPicPr>
        <p:blipFill>
          <a:blip r:embed="rId2"/>
          <a:stretch>
            <a:fillRect/>
          </a:stretch>
        </p:blipFill>
        <p:spPr>
          <a:xfrm>
            <a:off x="1690777" y="3354868"/>
            <a:ext cx="8953942" cy="3270220"/>
          </a:xfrm>
          <a:prstGeom prst="rect">
            <a:avLst/>
          </a:prstGeom>
        </p:spPr>
      </p:pic>
    </p:spTree>
    <p:extLst>
      <p:ext uri="{BB962C8B-B14F-4D97-AF65-F5344CB8AC3E}">
        <p14:creationId xmlns:p14="http://schemas.microsoft.com/office/powerpoint/2010/main" val="3816317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01159B-A150-6B6D-69F1-CBB08FA819AC}"/>
              </a:ext>
            </a:extLst>
          </p:cNvPr>
          <p:cNvSpPr>
            <a:spLocks noGrp="1"/>
          </p:cNvSpPr>
          <p:nvPr>
            <p:ph type="title"/>
          </p:nvPr>
        </p:nvSpPr>
        <p:spPr/>
        <p:txBody>
          <a:bodyPr/>
          <a:lstStyle/>
          <a:p>
            <a:r>
              <a:rPr lang="es-MX" dirty="0"/>
              <a:t>Roles globales para estudiantes</a:t>
            </a:r>
          </a:p>
        </p:txBody>
      </p:sp>
      <p:sp>
        <p:nvSpPr>
          <p:cNvPr id="3" name="Marcador de contenido 2">
            <a:extLst>
              <a:ext uri="{FF2B5EF4-FFF2-40B4-BE49-F238E27FC236}">
                <a16:creationId xmlns:a16="http://schemas.microsoft.com/office/drawing/2014/main" id="{8CCF50CD-B172-81FE-262F-3A5BE1434D08}"/>
              </a:ext>
            </a:extLst>
          </p:cNvPr>
          <p:cNvSpPr>
            <a:spLocks noGrp="1"/>
          </p:cNvSpPr>
          <p:nvPr>
            <p:ph idx="1"/>
          </p:nvPr>
        </p:nvSpPr>
        <p:spPr>
          <a:xfrm>
            <a:off x="1371600" y="1768415"/>
            <a:ext cx="9601200" cy="3581400"/>
          </a:xfrm>
        </p:spPr>
        <p:txBody>
          <a:bodyPr/>
          <a:lstStyle/>
          <a:p>
            <a:r>
              <a:rPr lang="es-MX" dirty="0"/>
              <a:t>Para asegurar la configuración de permisos conforme a los roles creados donde pueden acceder al contenido en la plataforma sin tener que ingresar a un curso, se configuraron los roles </a:t>
            </a:r>
            <a:r>
              <a:rPr lang="es-MX" dirty="0" err="1"/>
              <a:t>student_exam</a:t>
            </a:r>
            <a:r>
              <a:rPr lang="es-MX" dirty="0"/>
              <a:t> y </a:t>
            </a:r>
            <a:r>
              <a:rPr lang="es-MX" dirty="0" err="1"/>
              <a:t>student_amafore</a:t>
            </a:r>
            <a:r>
              <a:rPr lang="es-MX" dirty="0"/>
              <a:t> como roles globales que pueden ser asignados a cualquier usuario para toda la plataforma.</a:t>
            </a:r>
          </a:p>
          <a:p>
            <a:endParaRPr lang="es-MX" dirty="0"/>
          </a:p>
        </p:txBody>
      </p:sp>
      <p:pic>
        <p:nvPicPr>
          <p:cNvPr id="7" name="Imagen 6">
            <a:extLst>
              <a:ext uri="{FF2B5EF4-FFF2-40B4-BE49-F238E27FC236}">
                <a16:creationId xmlns:a16="http://schemas.microsoft.com/office/drawing/2014/main" id="{0EBF9453-6094-7CE8-B2F6-95BAADCDB5A2}"/>
              </a:ext>
            </a:extLst>
          </p:cNvPr>
          <p:cNvPicPr>
            <a:picLocks noChangeAspect="1"/>
          </p:cNvPicPr>
          <p:nvPr/>
        </p:nvPicPr>
        <p:blipFill>
          <a:blip r:embed="rId2"/>
          <a:stretch>
            <a:fillRect/>
          </a:stretch>
        </p:blipFill>
        <p:spPr>
          <a:xfrm>
            <a:off x="2441552" y="3202791"/>
            <a:ext cx="7308895" cy="3229639"/>
          </a:xfrm>
          <a:prstGeom prst="rect">
            <a:avLst/>
          </a:prstGeom>
        </p:spPr>
      </p:pic>
    </p:spTree>
    <p:extLst>
      <p:ext uri="{BB962C8B-B14F-4D97-AF65-F5344CB8AC3E}">
        <p14:creationId xmlns:p14="http://schemas.microsoft.com/office/powerpoint/2010/main" val="43254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59840-3702-3B85-0FC9-36EC441F71BA}"/>
              </a:ext>
            </a:extLst>
          </p:cNvPr>
          <p:cNvSpPr>
            <a:spLocks noGrp="1"/>
          </p:cNvSpPr>
          <p:nvPr>
            <p:ph type="title"/>
          </p:nvPr>
        </p:nvSpPr>
        <p:spPr/>
        <p:txBody>
          <a:bodyPr/>
          <a:lstStyle/>
          <a:p>
            <a:r>
              <a:rPr lang="es-MX" dirty="0"/>
              <a:t>Hoja Reporte Base</a:t>
            </a:r>
          </a:p>
        </p:txBody>
      </p:sp>
      <p:sp>
        <p:nvSpPr>
          <p:cNvPr id="3" name="Marcador de contenido 2">
            <a:extLst>
              <a:ext uri="{FF2B5EF4-FFF2-40B4-BE49-F238E27FC236}">
                <a16:creationId xmlns:a16="http://schemas.microsoft.com/office/drawing/2014/main" id="{7FB675BF-36EB-F2B7-8558-DC539282D5A3}"/>
              </a:ext>
            </a:extLst>
          </p:cNvPr>
          <p:cNvSpPr>
            <a:spLocks noGrp="1"/>
          </p:cNvSpPr>
          <p:nvPr>
            <p:ph idx="1"/>
          </p:nvPr>
        </p:nvSpPr>
        <p:spPr/>
        <p:txBody>
          <a:bodyPr/>
          <a:lstStyle/>
          <a:p>
            <a:r>
              <a:rPr lang="es-MX" dirty="0"/>
              <a:t>Las celdas de la A : P se rellenarán automáticamente con la información de la hoja </a:t>
            </a:r>
            <a:r>
              <a:rPr lang="es-MX" dirty="0" err="1"/>
              <a:t>copyPaste</a:t>
            </a:r>
            <a:r>
              <a:rPr lang="es-MX" dirty="0"/>
              <a:t>, y con las fórmulas predefinidas se calcularán algunas matrices que pueden ayudarnos a identificar visualmente la posición de las respuestas.</a:t>
            </a:r>
          </a:p>
        </p:txBody>
      </p:sp>
      <p:pic>
        <p:nvPicPr>
          <p:cNvPr id="5" name="Imagen 4">
            <a:extLst>
              <a:ext uri="{FF2B5EF4-FFF2-40B4-BE49-F238E27FC236}">
                <a16:creationId xmlns:a16="http://schemas.microsoft.com/office/drawing/2014/main" id="{3B33AF48-0E06-82F4-3D00-AAD591F47168}"/>
              </a:ext>
            </a:extLst>
          </p:cNvPr>
          <p:cNvPicPr>
            <a:picLocks noChangeAspect="1"/>
          </p:cNvPicPr>
          <p:nvPr/>
        </p:nvPicPr>
        <p:blipFill>
          <a:blip r:embed="rId2"/>
          <a:stretch>
            <a:fillRect/>
          </a:stretch>
        </p:blipFill>
        <p:spPr>
          <a:xfrm>
            <a:off x="2871940" y="3429000"/>
            <a:ext cx="6448119" cy="3247845"/>
          </a:xfrm>
          <a:prstGeom prst="rect">
            <a:avLst/>
          </a:prstGeom>
        </p:spPr>
      </p:pic>
    </p:spTree>
    <p:extLst>
      <p:ext uri="{BB962C8B-B14F-4D97-AF65-F5344CB8AC3E}">
        <p14:creationId xmlns:p14="http://schemas.microsoft.com/office/powerpoint/2010/main" val="29226530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0ED41-EF56-D467-5658-B6AE16E618A6}"/>
              </a:ext>
            </a:extLst>
          </p:cNvPr>
          <p:cNvSpPr>
            <a:spLocks noGrp="1"/>
          </p:cNvSpPr>
          <p:nvPr>
            <p:ph type="title"/>
          </p:nvPr>
        </p:nvSpPr>
        <p:spPr/>
        <p:txBody>
          <a:bodyPr>
            <a:normAutofit fontScale="90000"/>
          </a:bodyPr>
          <a:lstStyle/>
          <a:p>
            <a:r>
              <a:rPr lang="es-MX" dirty="0"/>
              <a:t>Tabla de resumen Preguntas con conteo de respuestas  Correctas / Incorrectas</a:t>
            </a:r>
          </a:p>
        </p:txBody>
      </p:sp>
      <p:pic>
        <p:nvPicPr>
          <p:cNvPr id="5" name="Marcador de contenido 4">
            <a:extLst>
              <a:ext uri="{FF2B5EF4-FFF2-40B4-BE49-F238E27FC236}">
                <a16:creationId xmlns:a16="http://schemas.microsoft.com/office/drawing/2014/main" id="{36014201-7F88-680A-5C67-67CB6C87FA9C}"/>
              </a:ext>
            </a:extLst>
          </p:cNvPr>
          <p:cNvPicPr>
            <a:picLocks noGrp="1" noChangeAspect="1"/>
          </p:cNvPicPr>
          <p:nvPr>
            <p:ph idx="1"/>
          </p:nvPr>
        </p:nvPicPr>
        <p:blipFill>
          <a:blip r:embed="rId2"/>
          <a:stretch>
            <a:fillRect/>
          </a:stretch>
        </p:blipFill>
        <p:spPr>
          <a:xfrm>
            <a:off x="3270507" y="2286000"/>
            <a:ext cx="6723634" cy="4149306"/>
          </a:xfrm>
        </p:spPr>
      </p:pic>
    </p:spTree>
    <p:extLst>
      <p:ext uri="{BB962C8B-B14F-4D97-AF65-F5344CB8AC3E}">
        <p14:creationId xmlns:p14="http://schemas.microsoft.com/office/powerpoint/2010/main" val="38688859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6116BC-6FCF-E0F4-09D3-829E48DF3184}"/>
              </a:ext>
            </a:extLst>
          </p:cNvPr>
          <p:cNvSpPr>
            <a:spLocks noGrp="1"/>
          </p:cNvSpPr>
          <p:nvPr>
            <p:ph type="title"/>
          </p:nvPr>
        </p:nvSpPr>
        <p:spPr/>
        <p:txBody>
          <a:bodyPr/>
          <a:lstStyle/>
          <a:p>
            <a:r>
              <a:rPr lang="es-MX" dirty="0"/>
              <a:t>Grafica opcional 1</a:t>
            </a:r>
          </a:p>
        </p:txBody>
      </p:sp>
      <p:graphicFrame>
        <p:nvGraphicFramePr>
          <p:cNvPr id="7" name="Marcador de contenido 6">
            <a:extLst>
              <a:ext uri="{FF2B5EF4-FFF2-40B4-BE49-F238E27FC236}">
                <a16:creationId xmlns:a16="http://schemas.microsoft.com/office/drawing/2014/main" id="{E18C3CF0-286B-F0AA-B1C9-A7934CE93B53}"/>
              </a:ext>
            </a:extLst>
          </p:cNvPr>
          <p:cNvGraphicFramePr>
            <a:graphicFrameLocks noGrp="1"/>
          </p:cNvGraphicFramePr>
          <p:nvPr>
            <p:ph idx="1"/>
          </p:nvPr>
        </p:nvGraphicFramePr>
        <p:xfrm>
          <a:off x="1371600" y="2286000"/>
          <a:ext cx="96012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23196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4A8B91-2CC8-96A8-6A84-0B7EA0351695}"/>
              </a:ext>
            </a:extLst>
          </p:cNvPr>
          <p:cNvSpPr>
            <a:spLocks noGrp="1"/>
          </p:cNvSpPr>
          <p:nvPr>
            <p:ph type="title"/>
          </p:nvPr>
        </p:nvSpPr>
        <p:spPr/>
        <p:txBody>
          <a:bodyPr/>
          <a:lstStyle/>
          <a:p>
            <a:r>
              <a:rPr lang="es-MX" dirty="0"/>
              <a:t>Tabla de distribución de opciones</a:t>
            </a:r>
          </a:p>
        </p:txBody>
      </p:sp>
      <p:pic>
        <p:nvPicPr>
          <p:cNvPr id="5" name="Marcador de contenido 4">
            <a:extLst>
              <a:ext uri="{FF2B5EF4-FFF2-40B4-BE49-F238E27FC236}">
                <a16:creationId xmlns:a16="http://schemas.microsoft.com/office/drawing/2014/main" id="{06E3AF9B-B35C-BA8B-D3EA-DF97E406AA1C}"/>
              </a:ext>
            </a:extLst>
          </p:cNvPr>
          <p:cNvPicPr>
            <a:picLocks noGrp="1" noChangeAspect="1"/>
          </p:cNvPicPr>
          <p:nvPr>
            <p:ph idx="1"/>
          </p:nvPr>
        </p:nvPicPr>
        <p:blipFill>
          <a:blip r:embed="rId2"/>
          <a:stretch>
            <a:fillRect/>
          </a:stretch>
        </p:blipFill>
        <p:spPr>
          <a:xfrm>
            <a:off x="3371893" y="2171700"/>
            <a:ext cx="5448213" cy="4209691"/>
          </a:xfrm>
        </p:spPr>
      </p:pic>
    </p:spTree>
    <p:extLst>
      <p:ext uri="{BB962C8B-B14F-4D97-AF65-F5344CB8AC3E}">
        <p14:creationId xmlns:p14="http://schemas.microsoft.com/office/powerpoint/2010/main" val="1615952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CDFE7-12F9-7FCE-202F-6931C103C14D}"/>
              </a:ext>
            </a:extLst>
          </p:cNvPr>
          <p:cNvSpPr>
            <a:spLocks noGrp="1"/>
          </p:cNvSpPr>
          <p:nvPr>
            <p:ph type="title"/>
          </p:nvPr>
        </p:nvSpPr>
        <p:spPr/>
        <p:txBody>
          <a:bodyPr/>
          <a:lstStyle/>
          <a:p>
            <a:r>
              <a:rPr lang="es-MX" dirty="0"/>
              <a:t>Gráfica opcional 2</a:t>
            </a:r>
          </a:p>
        </p:txBody>
      </p:sp>
      <p:graphicFrame>
        <p:nvGraphicFramePr>
          <p:cNvPr id="4" name="Marcador de contenido 3">
            <a:extLst>
              <a:ext uri="{FF2B5EF4-FFF2-40B4-BE49-F238E27FC236}">
                <a16:creationId xmlns:a16="http://schemas.microsoft.com/office/drawing/2014/main" id="{4BC2515E-03A6-F3D0-BA88-6306438778F6}"/>
              </a:ext>
            </a:extLst>
          </p:cNvPr>
          <p:cNvGraphicFramePr>
            <a:graphicFrameLocks noGrp="1"/>
          </p:cNvGraphicFramePr>
          <p:nvPr>
            <p:ph idx="1"/>
          </p:nvPr>
        </p:nvGraphicFramePr>
        <p:xfrm>
          <a:off x="1371600" y="2286000"/>
          <a:ext cx="96012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50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BA8735-CF06-D036-AA03-EFE1982EF138}"/>
              </a:ext>
            </a:extLst>
          </p:cNvPr>
          <p:cNvSpPr>
            <a:spLocks noGrp="1"/>
          </p:cNvSpPr>
          <p:nvPr>
            <p:ph type="title"/>
          </p:nvPr>
        </p:nvSpPr>
        <p:spPr/>
        <p:txBody>
          <a:bodyPr/>
          <a:lstStyle/>
          <a:p>
            <a:r>
              <a:rPr lang="es-MX" dirty="0"/>
              <a:t>Archivo CSV para matricular usuarios</a:t>
            </a:r>
          </a:p>
        </p:txBody>
      </p:sp>
      <p:sp>
        <p:nvSpPr>
          <p:cNvPr id="3" name="Marcador de contenido 2">
            <a:extLst>
              <a:ext uri="{FF2B5EF4-FFF2-40B4-BE49-F238E27FC236}">
                <a16:creationId xmlns:a16="http://schemas.microsoft.com/office/drawing/2014/main" id="{E3C1ABD0-267B-900F-BF0C-1FDEF3A1C69F}"/>
              </a:ext>
            </a:extLst>
          </p:cNvPr>
          <p:cNvSpPr>
            <a:spLocks noGrp="1"/>
          </p:cNvSpPr>
          <p:nvPr>
            <p:ph idx="1"/>
          </p:nvPr>
        </p:nvSpPr>
        <p:spPr>
          <a:xfrm>
            <a:off x="1371600" y="1540276"/>
            <a:ext cx="9601200" cy="3581400"/>
          </a:xfrm>
        </p:spPr>
        <p:txBody>
          <a:bodyPr/>
          <a:lstStyle/>
          <a:p>
            <a:r>
              <a:rPr lang="es-MX" dirty="0"/>
              <a:t>Es posible matricular usuarios masivamente usando archivos CSV, mediante la especificación de campos para que sean reconocidos en la sección de  </a:t>
            </a:r>
            <a:r>
              <a:rPr lang="es-MX" b="1" dirty="0">
                <a:solidFill>
                  <a:schemeClr val="accent2">
                    <a:lumMod val="75000"/>
                  </a:schemeClr>
                </a:solidFill>
              </a:rPr>
              <a:t>load </a:t>
            </a:r>
            <a:r>
              <a:rPr lang="es-MX" b="1" dirty="0" err="1">
                <a:solidFill>
                  <a:schemeClr val="accent2">
                    <a:lumMod val="75000"/>
                  </a:schemeClr>
                </a:solidFill>
              </a:rPr>
              <a:t>users</a:t>
            </a:r>
            <a:r>
              <a:rPr lang="es-MX" dirty="0"/>
              <a:t>- </a:t>
            </a:r>
            <a:r>
              <a:rPr lang="es-MX" dirty="0">
                <a:solidFill>
                  <a:schemeClr val="accent2">
                    <a:lumMod val="75000"/>
                  </a:schemeClr>
                </a:solidFill>
              </a:rPr>
              <a:t>Moodle</a:t>
            </a:r>
            <a:r>
              <a:rPr lang="es-MX" dirty="0"/>
              <a:t>, </a:t>
            </a:r>
          </a:p>
          <a:p>
            <a:pPr lvl="1"/>
            <a:r>
              <a:rPr lang="es-MX" sz="1400" dirty="0"/>
              <a:t>Nota </a:t>
            </a:r>
            <a:r>
              <a:rPr lang="es-MX" sz="1400" dirty="0" err="1"/>
              <a:t>admon</a:t>
            </a:r>
            <a:r>
              <a:rPr lang="es-MX" sz="1400" dirty="0"/>
              <a:t>: puede leer mas acerca de los campos en: </a:t>
            </a:r>
            <a:r>
              <a:rPr lang="es-MX" sz="1400" dirty="0">
                <a:hlinkClick r:id="rId2"/>
              </a:rPr>
              <a:t>https://docs.moodle.org/404/en/Upload_users</a:t>
            </a:r>
            <a:endParaRPr lang="es-MX" sz="1400" dirty="0"/>
          </a:p>
          <a:p>
            <a:pPr lvl="1"/>
            <a:r>
              <a:rPr lang="es-MX" dirty="0"/>
              <a:t>Una plantilla muestra se encuentra disponible en el repositorio de Git en: directorio </a:t>
            </a:r>
            <a:r>
              <a:rPr lang="es-MX" dirty="0" err="1"/>
              <a:t>templateUploadUsers</a:t>
            </a:r>
            <a:endParaRPr lang="es-MX" dirty="0"/>
          </a:p>
          <a:p>
            <a:r>
              <a:rPr lang="es-MX" dirty="0"/>
              <a:t>Campos requeridos: </a:t>
            </a:r>
          </a:p>
          <a:p>
            <a:pPr lvl="1">
              <a:lnSpc>
                <a:spcPct val="100000"/>
              </a:lnSpc>
              <a:spcBef>
                <a:spcPts val="0"/>
              </a:spcBef>
              <a:spcAft>
                <a:spcPts val="0"/>
              </a:spcAft>
            </a:pPr>
            <a:r>
              <a:rPr lang="es-MX" sz="1200" dirty="0"/>
              <a:t>Nombre del usuario: </a:t>
            </a:r>
            <a:r>
              <a:rPr lang="es-MX" sz="1200" dirty="0" err="1"/>
              <a:t>username</a:t>
            </a:r>
            <a:endParaRPr lang="es-MX" sz="1200" dirty="0"/>
          </a:p>
          <a:p>
            <a:pPr lvl="1">
              <a:lnSpc>
                <a:spcPct val="100000"/>
              </a:lnSpc>
              <a:spcBef>
                <a:spcPts val="0"/>
              </a:spcBef>
              <a:spcAft>
                <a:spcPts val="0"/>
              </a:spcAft>
            </a:pPr>
            <a:r>
              <a:rPr lang="es-MX" sz="1200" dirty="0" err="1"/>
              <a:t>Password</a:t>
            </a:r>
            <a:r>
              <a:rPr lang="es-MX" sz="1200" dirty="0"/>
              <a:t>: Clave del usuario alfanumérico (</a:t>
            </a:r>
            <a:r>
              <a:rPr lang="es-MX" sz="1200" dirty="0" err="1"/>
              <a:t>aafm</a:t>
            </a:r>
            <a:r>
              <a:rPr lang="es-MX" sz="1200" dirty="0"/>
              <a:t> + 6digitos)</a:t>
            </a:r>
          </a:p>
          <a:p>
            <a:pPr lvl="1">
              <a:lnSpc>
                <a:spcPct val="100000"/>
              </a:lnSpc>
              <a:spcBef>
                <a:spcPts val="0"/>
              </a:spcBef>
              <a:spcAft>
                <a:spcPts val="0"/>
              </a:spcAft>
            </a:pPr>
            <a:r>
              <a:rPr lang="es-MX" sz="1200" dirty="0"/>
              <a:t>City: Campus </a:t>
            </a:r>
          </a:p>
        </p:txBody>
      </p:sp>
      <p:pic>
        <p:nvPicPr>
          <p:cNvPr id="5" name="Imagen 4">
            <a:extLst>
              <a:ext uri="{FF2B5EF4-FFF2-40B4-BE49-F238E27FC236}">
                <a16:creationId xmlns:a16="http://schemas.microsoft.com/office/drawing/2014/main" id="{5C287AF1-D0F0-D936-3A83-29530D80F24D}"/>
              </a:ext>
            </a:extLst>
          </p:cNvPr>
          <p:cNvPicPr>
            <a:picLocks noChangeAspect="1"/>
          </p:cNvPicPr>
          <p:nvPr/>
        </p:nvPicPr>
        <p:blipFill>
          <a:blip r:embed="rId3"/>
          <a:stretch>
            <a:fillRect/>
          </a:stretch>
        </p:blipFill>
        <p:spPr>
          <a:xfrm>
            <a:off x="1492370" y="4686301"/>
            <a:ext cx="9359660" cy="1540198"/>
          </a:xfrm>
          <a:prstGeom prst="rect">
            <a:avLst/>
          </a:prstGeom>
        </p:spPr>
      </p:pic>
    </p:spTree>
    <p:extLst>
      <p:ext uri="{BB962C8B-B14F-4D97-AF65-F5344CB8AC3E}">
        <p14:creationId xmlns:p14="http://schemas.microsoft.com/office/powerpoint/2010/main" val="897552275"/>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TM10001105[[fn=Recorte]]</Template>
  <TotalTime>522</TotalTime>
  <Words>2569</Words>
  <Application>Microsoft Office PowerPoint</Application>
  <PresentationFormat>Panorámica</PresentationFormat>
  <Paragraphs>196</Paragraphs>
  <Slides>84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84</vt:i4>
      </vt:variant>
    </vt:vector>
  </HeadingPairs>
  <TitlesOfParts>
    <vt:vector size="89" baseType="lpstr">
      <vt:lpstr>Franklin Gothic Book</vt:lpstr>
      <vt:lpstr>Open Sans</vt:lpstr>
      <vt:lpstr>Roboto</vt:lpstr>
      <vt:lpstr>SegoeUIVariable</vt:lpstr>
      <vt:lpstr>Recorte</vt:lpstr>
      <vt:lpstr>Moodle</vt:lpstr>
      <vt:lpstr>Temas</vt:lpstr>
      <vt:lpstr>Roles de Moodle</vt:lpstr>
      <vt:lpstr>Configuración de roles</vt:lpstr>
      <vt:lpstr>Podemos definir el contexto en el que el rol se aplicara y si se basara en uno ya establecido</vt:lpstr>
      <vt:lpstr>Permisos a Usuarios</vt:lpstr>
      <vt:lpstr>Archivos de configuración de roles</vt:lpstr>
      <vt:lpstr>Roles globales para estudiantes</vt:lpstr>
      <vt:lpstr>Archivo CSV para matricular usuarios</vt:lpstr>
      <vt:lpstr>Configuración del Dashboard de usuarios</vt:lpstr>
      <vt:lpstr>Configuración de bloques Moodle</vt:lpstr>
      <vt:lpstr>Permisos de bloques</vt:lpstr>
      <vt:lpstr>Configuración de categorías de cursos Moodle</vt:lpstr>
      <vt:lpstr>Permisos en categorías</vt:lpstr>
      <vt:lpstr>Tema certify / Exámenes certificación AAFM</vt:lpstr>
      <vt:lpstr>Configuraciones del tema</vt:lpstr>
      <vt:lpstr>Sección principal de configuración del tema “certify”</vt:lpstr>
      <vt:lpstr>Sección Advanced tema “certify”</vt:lpstr>
      <vt:lpstr>Codigo CSS de el tema “certify”.</vt:lpstr>
      <vt:lpstr>Tema AMAFORE / Cursos AMAFORE</vt:lpstr>
      <vt:lpstr>Configuraciones del tema</vt:lpstr>
      <vt:lpstr>Sección principal de configuración del tema “amafore”</vt:lpstr>
      <vt:lpstr>Sección Advanced tema “amafore”</vt:lpstr>
      <vt:lpstr>Código CSS del tema “amafore”.</vt:lpstr>
      <vt:lpstr>Tema base</vt:lpstr>
      <vt:lpstr>Clonar tema</vt:lpstr>
      <vt:lpstr>Código de los temas certify y amafore</vt:lpstr>
      <vt:lpstr>Pantallas de inicio de sesión diferenciadas.</vt:lpstr>
      <vt:lpstr>Pantallas e inicio de sesión actuales.</vt:lpstr>
      <vt:lpstr>Código archivo config.php</vt:lpstr>
      <vt:lpstr>Código archivo login/index.php</vt:lpstr>
      <vt:lpstr>Código archivo login/logout.php</vt:lpstr>
      <vt:lpstr>Pantalla propuesta de login versión AAFM</vt:lpstr>
      <vt:lpstr>Pantalla propuesta de login versión Amafore</vt:lpstr>
      <vt:lpstr>Pantalla propuesta de login versión default</vt:lpstr>
      <vt:lpstr>Configuraciones de Exámenes</vt:lpstr>
      <vt:lpstr>Configuración del Módulo Quiz</vt:lpstr>
      <vt:lpstr>Restricciones de tiempo</vt:lpstr>
      <vt:lpstr>Configuración de intentos</vt:lpstr>
      <vt:lpstr>Diseño de presentación de preguntas.</vt:lpstr>
      <vt:lpstr>Comportamiento de las preguntas</vt:lpstr>
      <vt:lpstr>Opciones de retroalimentación</vt:lpstr>
      <vt:lpstr>Condiciones de Finalización</vt:lpstr>
      <vt:lpstr>Restricciones de Acceso</vt:lpstr>
      <vt:lpstr>Restricción de acceso Módulos M1 … Mn</vt:lpstr>
      <vt:lpstr>Calificador de Moodle</vt:lpstr>
      <vt:lpstr>Menú Configuración Calificador</vt:lpstr>
      <vt:lpstr>Ponderando nuestros módulos</vt:lpstr>
      <vt:lpstr>Participantes</vt:lpstr>
      <vt:lpstr>Grupos</vt:lpstr>
      <vt:lpstr>Fecha de inscripción </vt:lpstr>
      <vt:lpstr>Reportes</vt:lpstr>
      <vt:lpstr>Acceder a los reportes</vt:lpstr>
      <vt:lpstr>Elegimos la categoría de exámenes de certificación </vt:lpstr>
      <vt:lpstr>Tendremos acceso a 2 reportes</vt:lpstr>
      <vt:lpstr>Reporte por Usuario</vt:lpstr>
      <vt:lpstr>Parámetros reporte usuario</vt:lpstr>
      <vt:lpstr>Mostrando resultados.</vt:lpstr>
      <vt:lpstr>Descargar reporte</vt:lpstr>
      <vt:lpstr>Editar reporte</vt:lpstr>
      <vt:lpstr>El código SQL</vt:lpstr>
      <vt:lpstr>Reporte CSV</vt:lpstr>
      <vt:lpstr>Procedimiento</vt:lpstr>
      <vt:lpstr>Actualizar tabla dinámica de promedios</vt:lpstr>
      <vt:lpstr>Pivotes </vt:lpstr>
      <vt:lpstr>Desviación Estándar</vt:lpstr>
      <vt:lpstr>Distribución Normal</vt:lpstr>
      <vt:lpstr>Gráfica Distribución Normal</vt:lpstr>
      <vt:lpstr>Reporte Escuelas</vt:lpstr>
      <vt:lpstr>Grafica reporte escuelas</vt:lpstr>
      <vt:lpstr>Reporte por Preguntas de Módulos con datos de Usuario</vt:lpstr>
      <vt:lpstr>Parámetros reporte usuario</vt:lpstr>
      <vt:lpstr>Mostrando resultados.</vt:lpstr>
      <vt:lpstr>Campos del reporte</vt:lpstr>
      <vt:lpstr>Descargar reporte</vt:lpstr>
      <vt:lpstr>Editar reporte</vt:lpstr>
      <vt:lpstr>El código SQL</vt:lpstr>
      <vt:lpstr>Reporte CSV</vt:lpstr>
      <vt:lpstr>Procedimiento</vt:lpstr>
      <vt:lpstr>Hoja Reporte Base</vt:lpstr>
      <vt:lpstr>Tabla de resumen Preguntas con conteo de respuestas  Correctas / Incorrectas</vt:lpstr>
      <vt:lpstr>Grafica opcional 1</vt:lpstr>
      <vt:lpstr>Tabla de distribución de opciones</vt:lpstr>
      <vt:lpstr>Gráfica opcional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Moodle</dc:title>
  <dc:creator>BYG DEV</dc:creator>
  <cp:lastModifiedBy>HECTOR ALONSO REYES LOPEZ</cp:lastModifiedBy>
  <cp:revision>48</cp:revision>
  <dcterms:created xsi:type="dcterms:W3CDTF">2024-07-26T18:44:28Z</dcterms:created>
  <dcterms:modified xsi:type="dcterms:W3CDTF">2024-07-30T17:40:06Z</dcterms:modified>
</cp:coreProperties>
</file>